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3.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 id="2147483991" r:id="rId16"/>
    <p:sldMasterId id="2147484013" r:id="rId17"/>
    <p:sldMasterId id="2147484020" r:id="rId18"/>
  </p:sldMasterIdLst>
  <p:notesMasterIdLst>
    <p:notesMasterId r:id="rId41"/>
  </p:notesMasterIdLst>
  <p:handoutMasterIdLst>
    <p:handoutMasterId r:id="rId42"/>
  </p:handoutMasterIdLst>
  <p:sldIdLst>
    <p:sldId id="270" r:id="rId19"/>
    <p:sldId id="574" r:id="rId20"/>
    <p:sldId id="555" r:id="rId21"/>
    <p:sldId id="568" r:id="rId22"/>
    <p:sldId id="577" r:id="rId23"/>
    <p:sldId id="591" r:id="rId24"/>
    <p:sldId id="581" r:id="rId25"/>
    <p:sldId id="575" r:id="rId26"/>
    <p:sldId id="578" r:id="rId27"/>
    <p:sldId id="586" r:id="rId28"/>
    <p:sldId id="584" r:id="rId29"/>
    <p:sldId id="587" r:id="rId30"/>
    <p:sldId id="585" r:id="rId31"/>
    <p:sldId id="588" r:id="rId32"/>
    <p:sldId id="576" r:id="rId33"/>
    <p:sldId id="580" r:id="rId34"/>
    <p:sldId id="590" r:id="rId35"/>
    <p:sldId id="554" r:id="rId36"/>
    <p:sldId id="589" r:id="rId37"/>
    <p:sldId id="565" r:id="rId38"/>
    <p:sldId id="566" r:id="rId39"/>
    <p:sldId id="5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AFE5FD"/>
    <a:srgbClr val="CC3300"/>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80" autoAdjust="0"/>
    <p:restoredTop sz="79876" autoAdjust="0"/>
  </p:normalViewPr>
  <p:slideViewPr>
    <p:cSldViewPr snapToGrid="0">
      <p:cViewPr>
        <p:scale>
          <a:sx n="50" d="100"/>
          <a:sy n="50" d="100"/>
        </p:scale>
        <p:origin x="204" y="-33"/>
      </p:cViewPr>
      <p:guideLst/>
    </p:cSldViewPr>
  </p:slideViewPr>
  <p:notesTextViewPr>
    <p:cViewPr>
      <p:scale>
        <a:sx n="125" d="100"/>
        <a:sy n="125" d="100"/>
      </p:scale>
      <p:origin x="0" y="0"/>
    </p:cViewPr>
  </p:notesTextViewPr>
  <p:sorterViewPr>
    <p:cViewPr>
      <p:scale>
        <a:sx n="190" d="100"/>
        <a:sy n="190" d="100"/>
      </p:scale>
      <p:origin x="0" y="0"/>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a:t>sfproj</a:t>
            </a:r>
            <a:r>
              <a:rPr lang="en-US" altLang="zh-TW" dirty="0"/>
              <a:t>. file</a:t>
            </a:r>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240050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11</a:t>
            </a:fld>
            <a:endParaRPr lang="en-US"/>
          </a:p>
        </p:txBody>
      </p:sp>
    </p:spTree>
    <p:extLst>
      <p:ext uri="{BB962C8B-B14F-4D97-AF65-F5344CB8AC3E}">
        <p14:creationId xmlns:p14="http://schemas.microsoft.com/office/powerpoint/2010/main" val="81906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05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 4:06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87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9596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10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 5:36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55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021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7926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02202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77609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21</a:t>
            </a:fld>
            <a:endParaRPr lang="en-US"/>
          </a:p>
        </p:txBody>
      </p:sp>
    </p:spTree>
    <p:extLst>
      <p:ext uri="{BB962C8B-B14F-4D97-AF65-F5344CB8AC3E}">
        <p14:creationId xmlns:p14="http://schemas.microsoft.com/office/powerpoint/2010/main" val="30631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22</a:t>
            </a:fld>
            <a:endParaRPr lang="en-US"/>
          </a:p>
        </p:txBody>
      </p:sp>
    </p:spTree>
    <p:extLst>
      <p:ext uri="{BB962C8B-B14F-4D97-AF65-F5344CB8AC3E}">
        <p14:creationId xmlns:p14="http://schemas.microsoft.com/office/powerpoint/2010/main" val="422933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7263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a:t>
            </a:fld>
            <a:endParaRPr lang="en-US"/>
          </a:p>
        </p:txBody>
      </p:sp>
    </p:spTree>
    <p:extLst>
      <p:ext uri="{BB962C8B-B14F-4D97-AF65-F5344CB8AC3E}">
        <p14:creationId xmlns:p14="http://schemas.microsoft.com/office/powerpoint/2010/main" val="1655775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87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7:04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06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Reliable Services</a:t>
            </a:r>
            <a:r>
              <a:rPr lang="en-US" altLang="zh-TW" sz="1200" b="0" i="0" kern="1200" dirty="0">
                <a:solidFill>
                  <a:schemeClr val="tx1"/>
                </a:solidFill>
                <a:effectLst/>
                <a:latin typeface="+mn-lt"/>
                <a:ea typeface="+mn-ea"/>
                <a:cs typeface="+mn-cs"/>
              </a:rPr>
              <a:t>: An API to build stateless and </a:t>
            </a:r>
            <a:r>
              <a:rPr lang="en-US" altLang="zh-TW" sz="1200" b="0" i="0" kern="1200" dirty="0" err="1">
                <a:solidFill>
                  <a:schemeClr val="tx1"/>
                </a:solidFill>
                <a:effectLst/>
                <a:latin typeface="+mn-lt"/>
                <a:ea typeface="+mn-ea"/>
                <a:cs typeface="+mn-cs"/>
              </a:rPr>
              <a:t>stateful</a:t>
            </a:r>
            <a:r>
              <a:rPr lang="en-US" altLang="zh-TW" sz="1200" b="0" i="0" kern="1200" dirty="0">
                <a:solidFill>
                  <a:schemeClr val="tx1"/>
                </a:solidFill>
                <a:effectLst/>
                <a:latin typeface="+mn-lt"/>
                <a:ea typeface="+mn-ea"/>
                <a:cs typeface="+mn-cs"/>
              </a:rPr>
              <a:t> services. Stateful service store their state in Reliable Collections (such as a dictionary or a queue). You also get to plug in various communication stacks such as Web API and Windows Communication Foundation (WCF).</a:t>
            </a:r>
          </a:p>
          <a:p>
            <a:r>
              <a:rPr lang="en-US" altLang="zh-TW" sz="1200" b="1" i="0" kern="1200" dirty="0">
                <a:solidFill>
                  <a:schemeClr val="tx1"/>
                </a:solidFill>
                <a:effectLst/>
                <a:latin typeface="+mn-lt"/>
                <a:ea typeface="+mn-ea"/>
                <a:cs typeface="+mn-cs"/>
              </a:rPr>
              <a:t>Reliable Actors</a:t>
            </a:r>
            <a:r>
              <a:rPr lang="en-US" altLang="zh-TW" sz="1200" b="0" i="0" kern="1200" dirty="0">
                <a:solidFill>
                  <a:schemeClr val="tx1"/>
                </a:solidFill>
                <a:effectLst/>
                <a:latin typeface="+mn-lt"/>
                <a:ea typeface="+mn-ea"/>
                <a:cs typeface="+mn-cs"/>
              </a:rPr>
              <a:t>: An API to build stateless and </a:t>
            </a:r>
            <a:r>
              <a:rPr lang="en-US" altLang="zh-TW" sz="1200" b="0" i="0" kern="1200" dirty="0" err="1">
                <a:solidFill>
                  <a:schemeClr val="tx1"/>
                </a:solidFill>
                <a:effectLst/>
                <a:latin typeface="+mn-lt"/>
                <a:ea typeface="+mn-ea"/>
                <a:cs typeface="+mn-cs"/>
              </a:rPr>
              <a:t>stateful</a:t>
            </a:r>
            <a:r>
              <a:rPr lang="en-US" altLang="zh-TW" sz="1200" b="0" i="0" kern="1200" dirty="0">
                <a:solidFill>
                  <a:schemeClr val="tx1"/>
                </a:solidFill>
                <a:effectLst/>
                <a:latin typeface="+mn-lt"/>
                <a:ea typeface="+mn-ea"/>
                <a:cs typeface="+mn-cs"/>
              </a:rPr>
              <a:t> objects through the virtual Actor programming model. This model can be useful when you have lots of independent units of computation/state. Because this model uses a turn-based threading model, it is best to avoid code that calls out to other actors or services since an individual actor cannot process other incoming requests until all its outbound requests have completed.</a:t>
            </a:r>
          </a:p>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5762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Service</a:t>
            </a:r>
            <a:r>
              <a:rPr lang="en-US" sz="1050" baseline="0" dirty="0"/>
              <a:t> Fabric – Stateful case</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4332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544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e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1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3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6/13/2017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0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2098060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08789823"/>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6965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20755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90317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49613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708119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48264236"/>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0336610"/>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615544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6362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97322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069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386162422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2510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534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3188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08477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13512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9316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6862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6000" spc="-98" baseline="0">
                <a:solidFill>
                  <a:schemeClr val="tx1"/>
                </a:soli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73682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403461"/>
          </a:xfrm>
          <a:noFill/>
        </p:spPr>
        <p:txBody>
          <a:bodyPr tIns="91440" bIns="91440" anchor="t" anchorCtr="0">
            <a:spAutoFit/>
          </a:bodyPr>
          <a:lstStyle>
            <a:lvl1pPr algn="l" defTabSz="914367" rtl="0" eaLnBrk="1" latinLnBrk="0" hangingPunct="1">
              <a:lnSpc>
                <a:spcPct val="90000"/>
              </a:lnSpc>
              <a:spcBef>
                <a:spcPct val="0"/>
              </a:spcBef>
              <a:buNone/>
              <a:defRPr lang="en-US" sz="8800" b="0" kern="1200" cap="none" spc="-98"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020917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14965"/>
          </a:xfrm>
        </p:spPr>
        <p:txBody>
          <a:bodyPr>
            <a:spAutoFit/>
          </a:bodyPr>
          <a:lstStyle>
            <a:lvl1pPr>
              <a:buClrTx/>
              <a:defRPr sz="3600">
                <a:solidFill>
                  <a:schemeClr val="tx1"/>
                </a:solidFill>
              </a:defRPr>
            </a:lvl1pPr>
            <a:lvl2pPr>
              <a:buClrTx/>
              <a:defRPr sz="2400">
                <a:solidFill>
                  <a:schemeClr val="tx1"/>
                </a:solidFill>
              </a:defRPr>
            </a:lvl2pPr>
            <a:lvl3pPr>
              <a:buClrTx/>
              <a:defRPr sz="2400">
                <a:solidFill>
                  <a:schemeClr val="tx1"/>
                </a:solidFill>
              </a:defRPr>
            </a:lvl3pPr>
            <a:lvl4pPr>
              <a:buClrTx/>
              <a:defRPr sz="2000">
                <a:solidFill>
                  <a:schemeClr val="tx1"/>
                </a:solidFill>
              </a:defRPr>
            </a:lvl4pPr>
            <a:lvl5pPr>
              <a:buClrTx/>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26386942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7348910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1181862"/>
          </a:xfrm>
          <a:noFill/>
        </p:spPr>
        <p:txBody>
          <a:bodyPr tIns="91440" bIns="91440" anchor="t" anchorCtr="0">
            <a:spAutoFit/>
          </a:bodyPr>
          <a:lstStyle>
            <a:lvl1pPr>
              <a:defRPr sz="7200" spc="-98" baseline="0">
                <a:solidFill>
                  <a:schemeClr val="tx1"/>
                </a:solidFill>
              </a:defRPr>
            </a:lvl1pPr>
          </a:lstStyle>
          <a:p>
            <a:r>
              <a:rPr lang="en-US" dirty="0"/>
              <a:t>Demo title</a:t>
            </a:r>
          </a:p>
        </p:txBody>
      </p:sp>
    </p:spTree>
    <p:extLst>
      <p:ext uri="{BB962C8B-B14F-4D97-AF65-F5344CB8AC3E}">
        <p14:creationId xmlns:p14="http://schemas.microsoft.com/office/powerpoint/2010/main" val="25526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98523"/>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720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5380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1202837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27014831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5113956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372820644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388290694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45069533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32873714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287290649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40947743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24958418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052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03198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027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720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1015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80379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43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96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013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88085030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8374269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TW"/>
              <a:t>Click to edit Master title style</a:t>
            </a:r>
            <a:endParaRPr lang="en-US" dirty="0"/>
          </a:p>
        </p:txBody>
      </p:sp>
    </p:spTree>
    <p:extLst>
      <p:ext uri="{BB962C8B-B14F-4D97-AF65-F5344CB8AC3E}">
        <p14:creationId xmlns:p14="http://schemas.microsoft.com/office/powerpoint/2010/main" val="277404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6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0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6/13/2017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image" Target="../media/image52.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62.xml"/><Relationship Id="rId7" Type="http://schemas.openxmlformats.org/officeDocument/2006/relationships/theme" Target="../theme/theme14.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5" Type="http://schemas.openxmlformats.org/officeDocument/2006/relationships/slideLayout" Target="../slideLayouts/slideLayout264.xml"/><Relationship Id="rId4" Type="http://schemas.openxmlformats.org/officeDocument/2006/relationships/slideLayout" Target="../slideLayouts/slideLayout26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image" Target="../media/image2.png"/><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theme" Target="../theme/theme15.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22"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587"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711116"/>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82403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ltLang="zh-TW"/>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86615378"/>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17"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56"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46"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56.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56.xml"/><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5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7.xml"/></Relationships>
</file>

<file path=ppt/slides/_rels/slide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2.xml"/></Relationships>
</file>

<file path=ppt/slides/_rels/slide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xml"/><Relationship Id="rId1" Type="http://schemas.openxmlformats.org/officeDocument/2006/relationships/slideLayout" Target="../slideLayouts/slideLayout263.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docs.microsoft.com/en-us/azure/service-fabric/service-fabric-technical-overview"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service-fabric/service-fabric-content-roadmap"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br>
              <a:rPr lang="en-US" altLang="zh-TW" sz="5400" dirty="0"/>
            </a:br>
            <a:r>
              <a:rPr lang="en-US" altLang="zh-TW" sz="5400" dirty="0"/>
              <a:t>Deploy Back-end Services to Azure Service Fabric</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Walker Lin</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IoT Hub Event Processor App </a:t>
            </a:r>
            <a:r>
              <a:rPr lang="en-US" altLang="zh-TW" dirty="0" err="1"/>
              <a:t>Pkg</a:t>
            </a:r>
            <a:r>
              <a:rPr lang="en-US" altLang="zh-TW" dirty="0"/>
              <a:t> Dir &amp; File</a:t>
            </a:r>
            <a:endParaRPr lang="zh-TW" altLang="en-US" dirty="0"/>
          </a:p>
        </p:txBody>
      </p:sp>
      <p:pic>
        <p:nvPicPr>
          <p:cNvPr id="3" name="Picture 2"/>
          <p:cNvPicPr>
            <a:picLocks noChangeAspect="1"/>
          </p:cNvPicPr>
          <p:nvPr/>
        </p:nvPicPr>
        <p:blipFill>
          <a:blip r:embed="rId3"/>
          <a:stretch>
            <a:fillRect/>
          </a:stretch>
        </p:blipFill>
        <p:spPr>
          <a:xfrm>
            <a:off x="370410" y="1591710"/>
            <a:ext cx="8160197" cy="3974203"/>
          </a:xfrm>
          <a:prstGeom prst="rect">
            <a:avLst/>
          </a:prstGeom>
        </p:spPr>
      </p:pic>
      <p:cxnSp>
        <p:nvCxnSpPr>
          <p:cNvPr id="6" name="Straight Connector 5"/>
          <p:cNvCxnSpPr/>
          <p:nvPr/>
        </p:nvCxnSpPr>
        <p:spPr>
          <a:xfrm>
            <a:off x="1222512" y="2415208"/>
            <a:ext cx="4562062"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91137" y="3484390"/>
            <a:ext cx="3793437"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91137" y="4644886"/>
            <a:ext cx="482710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37805" y="4893714"/>
            <a:ext cx="7898904" cy="400943"/>
          </a:xfrm>
          <a:prstGeom prst="rect">
            <a:avLst/>
          </a:prstGeom>
          <a:noFill/>
        </p:spPr>
        <p:txBody>
          <a:bodyPr wrap="square">
            <a:spAutoFit/>
          </a:bodyPr>
          <a:lstStyle/>
          <a:p>
            <a:pPr marL="280121" marR="0" lvl="0" indent="-280121" algn="ctr"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1" i="0" u="none" strike="noStrike" kern="0" cap="none" spc="0" normalizeH="0" baseline="0" noProof="0" dirty="0">
                <a:ln>
                  <a:noFill/>
                </a:ln>
                <a:solidFill>
                  <a:srgbClr val="969696"/>
                </a:solidFill>
                <a:effectLst/>
                <a:uLnTx/>
                <a:uFillTx/>
                <a:latin typeface="Segoe UI Light"/>
              </a:rPr>
              <a:t>Define</a:t>
            </a:r>
            <a:r>
              <a:rPr lang="en-US" sz="2000" b="1" kern="0" dirty="0">
                <a:solidFill>
                  <a:srgbClr val="969696"/>
                </a:solidFill>
                <a:latin typeface="Segoe UI Light"/>
              </a:rPr>
              <a:t>d in the .s</a:t>
            </a:r>
            <a:r>
              <a:rPr kumimoji="0" lang="en-US" sz="2000" b="1" i="0" u="none" strike="noStrike" kern="0" cap="none" spc="0" normalizeH="0" baseline="0" noProof="0" dirty="0" err="1">
                <a:ln>
                  <a:noFill/>
                </a:ln>
                <a:solidFill>
                  <a:srgbClr val="969696"/>
                </a:solidFill>
                <a:effectLst/>
                <a:uLnTx/>
                <a:uFillTx/>
                <a:latin typeface="Segoe UI Light"/>
              </a:rPr>
              <a:t>fproj</a:t>
            </a:r>
            <a:r>
              <a:rPr lang="en-US" sz="2000" b="1" kern="0" dirty="0">
                <a:solidFill>
                  <a:srgbClr val="969696"/>
                </a:solidFill>
                <a:latin typeface="Segoe UI Light"/>
              </a:rPr>
              <a:t> file</a:t>
            </a:r>
            <a:endParaRPr kumimoji="0" lang="en-US" sz="1800" b="1" i="0" u="none" strike="noStrike" kern="0" cap="none" spc="0" normalizeH="0" baseline="0" noProof="0" dirty="0">
              <a:ln>
                <a:noFill/>
              </a:ln>
              <a:solidFill>
                <a:srgbClr val="969696"/>
              </a:solidFill>
              <a:effectLst/>
              <a:uLnTx/>
              <a:uFillTx/>
              <a:latin typeface="Segoe UI"/>
            </a:endParaRPr>
          </a:p>
        </p:txBody>
      </p:sp>
      <p:pic>
        <p:nvPicPr>
          <p:cNvPr id="4" name="Picture 3"/>
          <p:cNvPicPr>
            <a:picLocks noChangeAspect="1"/>
          </p:cNvPicPr>
          <p:nvPr/>
        </p:nvPicPr>
        <p:blipFill>
          <a:blip r:embed="rId4"/>
          <a:stretch>
            <a:fillRect/>
          </a:stretch>
        </p:blipFill>
        <p:spPr>
          <a:xfrm>
            <a:off x="4137804" y="5294658"/>
            <a:ext cx="7898905" cy="1339726"/>
          </a:xfrm>
          <a:prstGeom prst="rect">
            <a:avLst/>
          </a:prstGeom>
          <a:ln w="19050">
            <a:solidFill>
              <a:schemeClr val="tx1"/>
            </a:solidFill>
          </a:ln>
        </p:spPr>
      </p:pic>
      <p:cxnSp>
        <p:nvCxnSpPr>
          <p:cNvPr id="16" name="Straight Arrow Connector 15"/>
          <p:cNvCxnSpPr/>
          <p:nvPr/>
        </p:nvCxnSpPr>
        <p:spPr>
          <a:xfrm flipH="1">
            <a:off x="3619500" y="4096374"/>
            <a:ext cx="4810125" cy="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429625" y="4067798"/>
            <a:ext cx="0" cy="92957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71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IoT Hub Event Processor’s ApplicationManifest.xml</a:t>
            </a:r>
            <a:endParaRPr lang="zh-TW" altLang="en-US" dirty="0"/>
          </a:p>
        </p:txBody>
      </p:sp>
      <p:pic>
        <p:nvPicPr>
          <p:cNvPr id="4" name="Picture 3"/>
          <p:cNvPicPr>
            <a:picLocks noChangeAspect="1"/>
          </p:cNvPicPr>
          <p:nvPr/>
        </p:nvPicPr>
        <p:blipFill>
          <a:blip r:embed="rId3"/>
          <a:stretch>
            <a:fillRect/>
          </a:stretch>
        </p:blipFill>
        <p:spPr>
          <a:xfrm>
            <a:off x="463805" y="1190767"/>
            <a:ext cx="9067821" cy="5322534"/>
          </a:xfrm>
          <a:prstGeom prst="rect">
            <a:avLst/>
          </a:prstGeom>
        </p:spPr>
      </p:pic>
    </p:spTree>
    <p:extLst>
      <p:ext uri="{BB962C8B-B14F-4D97-AF65-F5344CB8AC3E}">
        <p14:creationId xmlns:p14="http://schemas.microsoft.com/office/powerpoint/2010/main" val="33338419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IoT Hub Event Processor’s ServiceManifest.xml</a:t>
            </a:r>
            <a:endParaRPr lang="zh-TW" altLang="en-US" dirty="0"/>
          </a:p>
        </p:txBody>
      </p:sp>
      <p:pic>
        <p:nvPicPr>
          <p:cNvPr id="3" name="Picture 2"/>
          <p:cNvPicPr>
            <a:picLocks noChangeAspect="1"/>
          </p:cNvPicPr>
          <p:nvPr/>
        </p:nvPicPr>
        <p:blipFill>
          <a:blip r:embed="rId3"/>
          <a:stretch>
            <a:fillRect/>
          </a:stretch>
        </p:blipFill>
        <p:spPr>
          <a:xfrm>
            <a:off x="710576" y="1349054"/>
            <a:ext cx="8652085" cy="5508945"/>
          </a:xfrm>
          <a:prstGeom prst="rect">
            <a:avLst/>
          </a:prstGeom>
        </p:spPr>
      </p:pic>
    </p:spTree>
    <p:extLst>
      <p:ext uri="{BB962C8B-B14F-4D97-AF65-F5344CB8AC3E}">
        <p14:creationId xmlns:p14="http://schemas.microsoft.com/office/powerpoint/2010/main" val="3439850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Service Fabric App </a:t>
            </a:r>
            <a:r>
              <a:rPr lang="en-US" altLang="zh-TW" dirty="0" err="1"/>
              <a:t>Pkg</a:t>
            </a:r>
            <a:r>
              <a:rPr lang="en-US" altLang="zh-TW" dirty="0"/>
              <a:t> Dir &amp; File</a:t>
            </a:r>
            <a:endParaRPr lang="zh-TW" altLang="en-US" dirty="0"/>
          </a:p>
        </p:txBody>
      </p:sp>
      <p:pic>
        <p:nvPicPr>
          <p:cNvPr id="4" name="Picture 3"/>
          <p:cNvPicPr>
            <a:picLocks noChangeAspect="1"/>
          </p:cNvPicPr>
          <p:nvPr/>
        </p:nvPicPr>
        <p:blipFill>
          <a:blip r:embed="rId2"/>
          <a:stretch>
            <a:fillRect/>
          </a:stretch>
        </p:blipFill>
        <p:spPr>
          <a:xfrm>
            <a:off x="889541" y="1190767"/>
            <a:ext cx="3939704" cy="5667233"/>
          </a:xfrm>
          <a:prstGeom prst="rect">
            <a:avLst/>
          </a:prstGeom>
        </p:spPr>
      </p:pic>
      <p:cxnSp>
        <p:nvCxnSpPr>
          <p:cNvPr id="5" name="Straight Connector 4"/>
          <p:cNvCxnSpPr/>
          <p:nvPr/>
        </p:nvCxnSpPr>
        <p:spPr>
          <a:xfrm>
            <a:off x="1381538" y="1719469"/>
            <a:ext cx="291216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98373" y="2405269"/>
            <a:ext cx="2395331"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98373" y="4114799"/>
            <a:ext cx="2395331"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898373" y="5794513"/>
            <a:ext cx="2395331"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898373" y="3140764"/>
            <a:ext cx="1530627"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898373" y="4800600"/>
            <a:ext cx="1530627"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98373" y="6520069"/>
            <a:ext cx="1918253"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9599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i="0" u="none" strike="noStrike" kern="1200" cap="none" spc="-100" normalizeH="0" baseline="0" noProof="0" dirty="0">
                <a:ln w="3175">
                  <a:noFill/>
                </a:ln>
                <a:solidFill>
                  <a:srgbClr val="FFFFFF"/>
                </a:solidFill>
                <a:effectLst/>
                <a:uLnTx/>
                <a:uFillTx/>
                <a:latin typeface="Segoe UI Light"/>
                <a:ea typeface="+mn-ea"/>
                <a:cs typeface="Segoe UI" pitchFamily="34" charset="0"/>
              </a:rPr>
              <a:t>Rolling Upgrades without restart</a:t>
            </a:r>
            <a:r>
              <a:rPr kumimoji="0" lang="en-US" sz="4400" i="0" u="none" strike="noStrike" kern="1200" cap="none" spc="-100" normalizeH="0" noProof="0" dirty="0">
                <a:ln w="3175">
                  <a:noFill/>
                </a:ln>
                <a:solidFill>
                  <a:srgbClr val="FFFFFF"/>
                </a:solidFill>
                <a:effectLst/>
                <a:uLnTx/>
                <a:uFillTx/>
                <a:latin typeface="Segoe UI Light"/>
                <a:ea typeface="+mn-ea"/>
                <a:cs typeface="Segoe UI" pitchFamily="34" charset="0"/>
              </a:rPr>
              <a:t> in IoT Hub Receiver</a:t>
            </a:r>
            <a:endParaRPr kumimoji="0" lang="en-US" sz="440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9" name="TextBox 8"/>
          <p:cNvSpPr txBox="1"/>
          <p:nvPr/>
        </p:nvSpPr>
        <p:spPr>
          <a:xfrm>
            <a:off x="397336" y="1662721"/>
            <a:ext cx="11099339" cy="400110"/>
          </a:xfrm>
          <a:prstGeom prst="rect">
            <a:avLst/>
          </a:prstGeom>
          <a:noFill/>
        </p:spPr>
        <p:txBody>
          <a:bodyPr wrap="square">
            <a:spAutoFit/>
          </a:bodyPr>
          <a:lstStyle/>
          <a:p>
            <a:pPr marL="280121" marR="0" lvl="0" indent="-280121" algn="l"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latin typeface="Segoe UI Light"/>
                <a:ea typeface="+mn-ea"/>
                <a:cs typeface="+mn-cs"/>
              </a:rPr>
              <a:t>Modify</a:t>
            </a:r>
            <a:r>
              <a:rPr kumimoji="0" lang="en-US" sz="2000" b="0" i="0" u="none" strike="noStrike" kern="0" cap="none" spc="0" normalizeH="0" noProof="0" dirty="0">
                <a:ln>
                  <a:noFill/>
                </a:ln>
                <a:solidFill>
                  <a:srgbClr val="969696"/>
                </a:solidFill>
                <a:effectLst/>
                <a:uLnTx/>
                <a:uFillTx/>
                <a:latin typeface="Segoe UI Light"/>
                <a:ea typeface="+mn-ea"/>
                <a:cs typeface="+mn-cs"/>
              </a:rPr>
              <a:t> the </a:t>
            </a:r>
            <a:r>
              <a:rPr kumimoji="0" lang="en-US" sz="2000" b="0" i="0" u="none" strike="noStrike" kern="0" cap="none" spc="0" normalizeH="0" baseline="0" noProof="0" dirty="0">
                <a:ln>
                  <a:noFill/>
                </a:ln>
                <a:solidFill>
                  <a:srgbClr val="969696"/>
                </a:solidFill>
                <a:effectLst/>
                <a:uLnTx/>
                <a:uFillTx/>
                <a:latin typeface="Segoe UI Light"/>
                <a:ea typeface="+mn-ea"/>
                <a:cs typeface="+mn-cs"/>
              </a:rPr>
              <a:t>Deploy-FabricApplication.ps1 of Scripts for Deploy</a:t>
            </a:r>
            <a:r>
              <a:rPr lang="en-US" sz="2000" kern="0" dirty="0">
                <a:solidFill>
                  <a:srgbClr val="969696"/>
                </a:solidFill>
                <a:latin typeface="Segoe UI Light"/>
              </a:rPr>
              <a:t> Only</a:t>
            </a:r>
            <a:endParaRPr kumimoji="0" lang="en-US" sz="1800" b="0" i="0" u="none" strike="noStrike" kern="0" cap="none" spc="0" normalizeH="0" baseline="0" noProof="0" dirty="0">
              <a:ln>
                <a:noFill/>
              </a:ln>
              <a:solidFill>
                <a:srgbClr val="969696"/>
              </a:solidFill>
              <a:effectLst/>
              <a:uLnTx/>
              <a:uFillTx/>
              <a:latin typeface="Segoe UI"/>
              <a:ea typeface="+mn-ea"/>
              <a:cs typeface="+mn-cs"/>
            </a:endParaRPr>
          </a:p>
        </p:txBody>
      </p:sp>
      <p:pic>
        <p:nvPicPr>
          <p:cNvPr id="5" name="Picture 4"/>
          <p:cNvPicPr>
            <a:picLocks noChangeAspect="1"/>
          </p:cNvPicPr>
          <p:nvPr/>
        </p:nvPicPr>
        <p:blipFill>
          <a:blip r:embed="rId3"/>
          <a:stretch>
            <a:fillRect/>
          </a:stretch>
        </p:blipFill>
        <p:spPr>
          <a:xfrm>
            <a:off x="397337" y="2221856"/>
            <a:ext cx="8816238" cy="4092745"/>
          </a:xfrm>
          <a:prstGeom prst="rect">
            <a:avLst/>
          </a:prstGeom>
        </p:spPr>
      </p:pic>
    </p:spTree>
    <p:extLst>
      <p:ext uri="{BB962C8B-B14F-4D97-AF65-F5344CB8AC3E}">
        <p14:creationId xmlns:p14="http://schemas.microsoft.com/office/powerpoint/2010/main" val="10658259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Publish</a:t>
            </a:r>
          </a:p>
        </p:txBody>
      </p:sp>
      <p:sp>
        <p:nvSpPr>
          <p:cNvPr id="7" name="TextBox 6"/>
          <p:cNvSpPr txBox="1"/>
          <p:nvPr/>
        </p:nvSpPr>
        <p:spPr>
          <a:xfrm>
            <a:off x="2624138" y="1630196"/>
            <a:ext cx="5800726" cy="410008"/>
          </a:xfrm>
          <a:prstGeom prst="rect">
            <a:avLst/>
          </a:prstGeom>
          <a:noFill/>
        </p:spPr>
        <p:txBody>
          <a:bodyPr wrap="square">
            <a:spAutoFit/>
          </a:bodyPr>
          <a:lstStyle/>
          <a:p>
            <a:pPr marL="280121" marR="0" lvl="0" indent="-280121" defTabSz="914367"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altLang="zh-TW" sz="2000" b="0" i="0" u="none" strike="noStrike" kern="0" cap="none" spc="0" normalizeH="0" baseline="0" noProof="0" dirty="0">
                <a:ln>
                  <a:noFill/>
                </a:ln>
                <a:solidFill>
                  <a:srgbClr val="969696"/>
                </a:solidFill>
                <a:effectLst/>
                <a:uLnTx/>
                <a:uFillTx/>
                <a:latin typeface="+mj-lt"/>
              </a:rPr>
              <a:t>Select the</a:t>
            </a:r>
            <a:r>
              <a:rPr kumimoji="0" lang="en-US" altLang="zh-TW" sz="2000" b="0" i="0" u="none" strike="noStrike" kern="0" cap="none" spc="0" normalizeH="0" noProof="0" dirty="0">
                <a:ln>
                  <a:noFill/>
                </a:ln>
                <a:solidFill>
                  <a:srgbClr val="969696"/>
                </a:solidFill>
                <a:effectLst/>
                <a:uLnTx/>
                <a:uFillTx/>
                <a:latin typeface="+mj-lt"/>
              </a:rPr>
              <a:t> Target Profile and Connection</a:t>
            </a:r>
            <a:r>
              <a:rPr kumimoji="0" lang="zh-TW" altLang="en-US" sz="2000" b="0" i="0" u="none" strike="noStrike" kern="0" cap="none" spc="0" normalizeH="0" noProof="0" dirty="0">
                <a:ln>
                  <a:noFill/>
                </a:ln>
                <a:solidFill>
                  <a:srgbClr val="969696"/>
                </a:solidFill>
                <a:effectLst/>
                <a:uLnTx/>
                <a:uFillTx/>
                <a:latin typeface="+mj-lt"/>
              </a:rPr>
              <a:t> </a:t>
            </a:r>
            <a:r>
              <a:rPr kumimoji="0" lang="en-US" altLang="zh-TW" sz="2000" b="0" i="0" u="none" strike="noStrike" kern="0" cap="none" spc="0" normalizeH="0" noProof="0" dirty="0">
                <a:ln>
                  <a:noFill/>
                </a:ln>
                <a:solidFill>
                  <a:srgbClr val="969696"/>
                </a:solidFill>
                <a:effectLst/>
                <a:uLnTx/>
                <a:uFillTx/>
                <a:latin typeface="+mj-lt"/>
              </a:rPr>
              <a:t>Endpoint</a:t>
            </a:r>
            <a:endParaRPr kumimoji="0" lang="en-US" sz="1800" b="0" i="0" u="none" strike="noStrike" kern="0" cap="none" spc="0" normalizeH="0" baseline="0" noProof="0" dirty="0">
              <a:ln>
                <a:noFill/>
              </a:ln>
              <a:solidFill>
                <a:srgbClr val="969696"/>
              </a:solidFill>
              <a:effectLst/>
              <a:uLnTx/>
              <a:uFillTx/>
            </a:endParaRPr>
          </a:p>
        </p:txBody>
      </p:sp>
      <p:pic>
        <p:nvPicPr>
          <p:cNvPr id="27650" name="Picture 2" descr="Context menu for a Service Fabric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37" y="2127551"/>
            <a:ext cx="1877024" cy="3187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624138" y="2040204"/>
            <a:ext cx="5800725" cy="3977640"/>
          </a:xfrm>
          <a:prstGeom prst="rect">
            <a:avLst/>
          </a:prstGeom>
        </p:spPr>
      </p:pic>
      <p:pic>
        <p:nvPicPr>
          <p:cNvPr id="3" name="Picture 2"/>
          <p:cNvPicPr>
            <a:picLocks noChangeAspect="1"/>
          </p:cNvPicPr>
          <p:nvPr/>
        </p:nvPicPr>
        <p:blipFill>
          <a:blip r:embed="rId5"/>
          <a:stretch>
            <a:fillRect/>
          </a:stretch>
        </p:blipFill>
        <p:spPr>
          <a:xfrm>
            <a:off x="8774640" y="2040204"/>
            <a:ext cx="3236122" cy="2150797"/>
          </a:xfrm>
          <a:prstGeom prst="rect">
            <a:avLst/>
          </a:prstGeom>
        </p:spPr>
      </p:pic>
      <p:sp>
        <p:nvSpPr>
          <p:cNvPr id="9" name="TextBox 8"/>
          <p:cNvSpPr txBox="1"/>
          <p:nvPr/>
        </p:nvSpPr>
        <p:spPr>
          <a:xfrm>
            <a:off x="397337" y="1662721"/>
            <a:ext cx="2031538" cy="400110"/>
          </a:xfrm>
          <a:prstGeom prst="rect">
            <a:avLst/>
          </a:prstGeom>
          <a:noFill/>
        </p:spPr>
        <p:txBody>
          <a:bodyPr wrap="square">
            <a:spAutoFit/>
          </a:bodyPr>
          <a:lstStyle/>
          <a:p>
            <a:pPr marL="280121" marR="0" lvl="0" indent="-280121" defTabSz="914367"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latin typeface="+mj-lt"/>
              </a:rPr>
              <a:t>Right-Click</a:t>
            </a:r>
            <a:endParaRPr kumimoji="0" lang="en-US" sz="1800" b="0" i="0" u="none" strike="noStrike" kern="0" cap="none" spc="0" normalizeH="0" baseline="0" noProof="0" dirty="0">
              <a:ln>
                <a:noFill/>
              </a:ln>
              <a:solidFill>
                <a:srgbClr val="969696"/>
              </a:solidFill>
              <a:effectLst/>
              <a:uLnTx/>
              <a:uFillTx/>
            </a:endParaRPr>
          </a:p>
        </p:txBody>
      </p:sp>
      <p:sp>
        <p:nvSpPr>
          <p:cNvPr id="10" name="TextBox 9"/>
          <p:cNvSpPr txBox="1"/>
          <p:nvPr/>
        </p:nvSpPr>
        <p:spPr>
          <a:xfrm>
            <a:off x="8774640" y="1630196"/>
            <a:ext cx="5800726" cy="410008"/>
          </a:xfrm>
          <a:prstGeom prst="rect">
            <a:avLst/>
          </a:prstGeom>
          <a:noFill/>
        </p:spPr>
        <p:txBody>
          <a:bodyPr wrap="square">
            <a:spAutoFit/>
          </a:bodyPr>
          <a:lstStyle/>
          <a:p>
            <a:pPr marL="280121" marR="0" lvl="0" indent="-280121" defTabSz="914367"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altLang="zh-TW" sz="2000" b="0" i="0" u="none" strike="noStrike" kern="0" cap="none" spc="0" normalizeH="0" baseline="0" noProof="0" dirty="0">
                <a:ln>
                  <a:noFill/>
                </a:ln>
                <a:solidFill>
                  <a:srgbClr val="969696"/>
                </a:solidFill>
                <a:effectLst/>
                <a:uLnTx/>
                <a:uFillTx/>
                <a:latin typeface="+mj-lt"/>
              </a:rPr>
              <a:t>Check the Version</a:t>
            </a:r>
            <a:endParaRPr kumimoji="0" lang="en-US" sz="1800" b="0" i="0" u="none" strike="noStrike" kern="0" cap="none" spc="0" normalizeH="0" baseline="0" noProof="0" dirty="0">
              <a:ln>
                <a:noFill/>
              </a:ln>
              <a:solidFill>
                <a:srgbClr val="969696"/>
              </a:solidFill>
              <a:effectLst/>
              <a:uLnTx/>
              <a:uFillTx/>
            </a:endParaRPr>
          </a:p>
        </p:txBody>
      </p:sp>
    </p:spTree>
    <p:extLst>
      <p:ext uri="{BB962C8B-B14F-4D97-AF65-F5344CB8AC3E}">
        <p14:creationId xmlns:p14="http://schemas.microsoft.com/office/powerpoint/2010/main" val="3198816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Service Fabric Explorer</a:t>
            </a:r>
            <a:endParaRPr lang="zh-TW" altLang="en-US" dirty="0"/>
          </a:p>
        </p:txBody>
      </p:sp>
      <p:sp>
        <p:nvSpPr>
          <p:cNvPr id="7" name="Content Placeholder 7"/>
          <p:cNvSpPr txBox="1">
            <a:spLocks/>
          </p:cNvSpPr>
          <p:nvPr/>
        </p:nvSpPr>
        <p:spPr>
          <a:xfrm>
            <a:off x="370409" y="1190767"/>
            <a:ext cx="9005819" cy="211750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NZ"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2 Application Types for Production/Staging</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28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SrvFabricIoTHubEventProcessorType</a:t>
            </a:r>
            <a:endParaRPr kumimoji="0" lang="en-US" altLang="zh-TW"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28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SrvFabricType</a:t>
            </a:r>
            <a:endParaRPr kumimoji="0" lang="en-NZ" altLang="zh-TW"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3 nodes (Default)</a:t>
            </a:r>
            <a:r>
              <a:rPr kumimoji="0" lang="en-NZ"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 </a:t>
            </a:r>
          </a:p>
        </p:txBody>
      </p:sp>
      <p:pic>
        <p:nvPicPr>
          <p:cNvPr id="3" name="Picture 2"/>
          <p:cNvPicPr>
            <a:picLocks noChangeAspect="1"/>
          </p:cNvPicPr>
          <p:nvPr/>
        </p:nvPicPr>
        <p:blipFill>
          <a:blip r:embed="rId3"/>
          <a:stretch>
            <a:fillRect/>
          </a:stretch>
        </p:blipFill>
        <p:spPr>
          <a:xfrm>
            <a:off x="7551879" y="1861831"/>
            <a:ext cx="3648697" cy="4477457"/>
          </a:xfrm>
          <a:prstGeom prst="rect">
            <a:avLst/>
          </a:prstGeom>
        </p:spPr>
      </p:pic>
    </p:spTree>
    <p:extLst>
      <p:ext uri="{BB962C8B-B14F-4D97-AF65-F5344CB8AC3E}">
        <p14:creationId xmlns:p14="http://schemas.microsoft.com/office/powerpoint/2010/main" val="24558521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t>Scaling</a:t>
            </a:r>
          </a:p>
        </p:txBody>
      </p:sp>
      <p:sp>
        <p:nvSpPr>
          <p:cNvPr id="7" name="TextBox 6"/>
          <p:cNvSpPr txBox="1"/>
          <p:nvPr/>
        </p:nvSpPr>
        <p:spPr>
          <a:xfrm>
            <a:off x="2798435" y="1412481"/>
            <a:ext cx="1836963" cy="410008"/>
          </a:xfrm>
          <a:prstGeom prst="rect">
            <a:avLst/>
          </a:prstGeom>
          <a:noFill/>
        </p:spPr>
        <p:txBody>
          <a:bodyPr wrap="square">
            <a:spAutoFit/>
          </a:bodyPr>
          <a:lstStyle/>
          <a:p>
            <a:pPr marL="280121" marR="0" lvl="0" indent="-280121" algn="ctr"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altLang="zh-TW" sz="2000" b="0" i="0" u="none" strike="noStrike" kern="0" cap="none" spc="0" normalizeH="0" baseline="0" noProof="0" dirty="0">
                <a:ln>
                  <a:noFill/>
                </a:ln>
                <a:solidFill>
                  <a:srgbClr val="969696"/>
                </a:solidFill>
                <a:effectLst/>
                <a:uLnTx/>
                <a:uFillTx/>
                <a:latin typeface="Segoe UI Light"/>
                <a:ea typeface="+mn-ea"/>
                <a:cs typeface="+mn-cs"/>
              </a:rPr>
              <a:t>Configure</a:t>
            </a:r>
            <a:endParaRPr kumimoji="0" lang="en-US" sz="1800" b="0" i="0" u="none" strike="noStrike" kern="0" cap="none" spc="0" normalizeH="0" baseline="0" noProof="0" dirty="0">
              <a:ln>
                <a:noFill/>
              </a:ln>
              <a:solidFill>
                <a:srgbClr val="969696"/>
              </a:solidFill>
              <a:effectLst/>
              <a:uLnTx/>
              <a:uFillTx/>
              <a:latin typeface="Segoe UI"/>
              <a:ea typeface="+mn-ea"/>
              <a:cs typeface="+mn-cs"/>
            </a:endParaRPr>
          </a:p>
        </p:txBody>
      </p:sp>
      <p:sp>
        <p:nvSpPr>
          <p:cNvPr id="9" name="TextBox 8"/>
          <p:cNvSpPr txBox="1"/>
          <p:nvPr/>
        </p:nvSpPr>
        <p:spPr>
          <a:xfrm>
            <a:off x="350392" y="1412481"/>
            <a:ext cx="2230883" cy="707886"/>
          </a:xfrm>
          <a:prstGeom prst="rect">
            <a:avLst/>
          </a:prstGeom>
          <a:noFill/>
        </p:spPr>
        <p:txBody>
          <a:bodyPr wrap="square">
            <a:spAutoFit/>
          </a:bodyPr>
          <a:lstStyle/>
          <a:p>
            <a:pPr marL="280121" marR="0" lvl="0" indent="-280121"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latin typeface="Segoe UI Light"/>
                <a:ea typeface="+mn-ea"/>
                <a:cs typeface="+mn-cs"/>
              </a:rPr>
              <a:t>Virtual machine</a:t>
            </a:r>
            <a:r>
              <a:rPr kumimoji="0" lang="en-US" sz="2000" b="0" i="0" u="none" strike="noStrike" kern="0" cap="none" spc="0" normalizeH="0" noProof="0" dirty="0">
                <a:ln>
                  <a:noFill/>
                </a:ln>
                <a:solidFill>
                  <a:srgbClr val="969696"/>
                </a:solidFill>
                <a:effectLst/>
                <a:uLnTx/>
                <a:uFillTx/>
                <a:latin typeface="Segoe UI Light"/>
                <a:ea typeface="+mn-ea"/>
                <a:cs typeface="+mn-cs"/>
              </a:rPr>
              <a:t> </a:t>
            </a:r>
            <a:r>
              <a:rPr kumimoji="0" lang="en-US" sz="2000" b="0" i="0" u="none" strike="noStrike" kern="0" cap="none" spc="0" normalizeH="0" baseline="0" noProof="0" dirty="0">
                <a:ln>
                  <a:noFill/>
                </a:ln>
                <a:solidFill>
                  <a:srgbClr val="969696"/>
                </a:solidFill>
                <a:effectLst/>
                <a:uLnTx/>
                <a:uFillTx/>
                <a:latin typeface="Segoe UI Light"/>
                <a:ea typeface="+mn-ea"/>
                <a:cs typeface="+mn-cs"/>
              </a:rPr>
              <a:t>scale set</a:t>
            </a:r>
            <a:endParaRPr kumimoji="0" lang="en-US" sz="1800" b="0" i="0" u="none" strike="noStrike" kern="0" cap="none" spc="0" normalizeH="0" baseline="0" noProof="0" dirty="0">
              <a:ln>
                <a:noFill/>
              </a:ln>
              <a:solidFill>
                <a:srgbClr val="969696"/>
              </a:solidFill>
              <a:effectLst/>
              <a:uLnTx/>
              <a:uFillTx/>
              <a:latin typeface="Segoe UI"/>
              <a:ea typeface="+mn-ea"/>
              <a:cs typeface="+mn-cs"/>
            </a:endParaRPr>
          </a:p>
        </p:txBody>
      </p:sp>
      <p:sp>
        <p:nvSpPr>
          <p:cNvPr id="10" name="TextBox 9"/>
          <p:cNvSpPr txBox="1"/>
          <p:nvPr/>
        </p:nvSpPr>
        <p:spPr>
          <a:xfrm>
            <a:off x="2966939" y="5412462"/>
            <a:ext cx="1138361" cy="410008"/>
          </a:xfrm>
          <a:prstGeom prst="rect">
            <a:avLst/>
          </a:prstGeom>
          <a:noFill/>
        </p:spPr>
        <p:txBody>
          <a:bodyPr wrap="square">
            <a:spAutoFit/>
          </a:bodyPr>
          <a:lstStyle/>
          <a:p>
            <a:pPr marL="280121" marR="0" lvl="0" indent="-280121" algn="ctr"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altLang="zh-TW" sz="2000" b="0" i="0" u="none" strike="noStrike" kern="0" cap="none" spc="0" normalizeH="0" baseline="0" noProof="0" dirty="0">
                <a:ln>
                  <a:noFill/>
                </a:ln>
                <a:solidFill>
                  <a:srgbClr val="969696"/>
                </a:solidFill>
                <a:effectLst/>
                <a:uLnTx/>
                <a:uFillTx/>
                <a:latin typeface="Segoe UI Light"/>
                <a:ea typeface="+mn-ea"/>
                <a:cs typeface="+mn-cs"/>
              </a:rPr>
              <a:t>Notify</a:t>
            </a:r>
            <a:endParaRPr kumimoji="0" lang="en-US" sz="1800" b="0" i="0" u="none" strike="noStrike" kern="0" cap="none" spc="0" normalizeH="0" baseline="0" noProof="0" dirty="0">
              <a:ln>
                <a:noFill/>
              </a:ln>
              <a:solidFill>
                <a:srgbClr val="969696"/>
              </a:solidFill>
              <a:effectLst/>
              <a:uLnTx/>
              <a:uFillTx/>
              <a:latin typeface="Segoe UI"/>
              <a:ea typeface="+mn-ea"/>
              <a:cs typeface="+mn-cs"/>
            </a:endParaRPr>
          </a:p>
        </p:txBody>
      </p:sp>
      <p:pic>
        <p:nvPicPr>
          <p:cNvPr id="4" name="Picture 3"/>
          <p:cNvPicPr>
            <a:picLocks noChangeAspect="1"/>
          </p:cNvPicPr>
          <p:nvPr/>
        </p:nvPicPr>
        <p:blipFill>
          <a:blip r:embed="rId3"/>
          <a:stretch>
            <a:fillRect/>
          </a:stretch>
        </p:blipFill>
        <p:spPr>
          <a:xfrm>
            <a:off x="350392" y="2120366"/>
            <a:ext cx="1954658" cy="4497181"/>
          </a:xfrm>
          <a:prstGeom prst="rect">
            <a:avLst/>
          </a:prstGeom>
        </p:spPr>
      </p:pic>
      <p:pic>
        <p:nvPicPr>
          <p:cNvPr id="6" name="Picture 5"/>
          <p:cNvPicPr>
            <a:picLocks noChangeAspect="1"/>
          </p:cNvPicPr>
          <p:nvPr/>
        </p:nvPicPr>
        <p:blipFill>
          <a:blip r:embed="rId4"/>
          <a:stretch>
            <a:fillRect/>
          </a:stretch>
        </p:blipFill>
        <p:spPr>
          <a:xfrm>
            <a:off x="2966939" y="1822489"/>
            <a:ext cx="5141344" cy="3045688"/>
          </a:xfrm>
          <a:prstGeom prst="rect">
            <a:avLst/>
          </a:prstGeom>
        </p:spPr>
      </p:pic>
      <p:pic>
        <p:nvPicPr>
          <p:cNvPr id="8" name="Picture 7"/>
          <p:cNvPicPr>
            <a:picLocks noChangeAspect="1"/>
          </p:cNvPicPr>
          <p:nvPr/>
        </p:nvPicPr>
        <p:blipFill>
          <a:blip r:embed="rId5"/>
          <a:stretch>
            <a:fillRect/>
          </a:stretch>
        </p:blipFill>
        <p:spPr>
          <a:xfrm>
            <a:off x="4105300" y="4573917"/>
            <a:ext cx="6936621" cy="2043630"/>
          </a:xfrm>
          <a:prstGeom prst="rect">
            <a:avLst/>
          </a:prstGeom>
        </p:spPr>
      </p:pic>
      <p:pic>
        <p:nvPicPr>
          <p:cNvPr id="11" name="Picture 10"/>
          <p:cNvPicPr>
            <a:picLocks noChangeAspect="1"/>
          </p:cNvPicPr>
          <p:nvPr/>
        </p:nvPicPr>
        <p:blipFill>
          <a:blip r:embed="rId6"/>
          <a:stretch>
            <a:fillRect/>
          </a:stretch>
        </p:blipFill>
        <p:spPr>
          <a:xfrm>
            <a:off x="8663365" y="1822490"/>
            <a:ext cx="2985710" cy="2921542"/>
          </a:xfrm>
          <a:prstGeom prst="rect">
            <a:avLst/>
          </a:prstGeom>
        </p:spPr>
      </p:pic>
      <p:pic>
        <p:nvPicPr>
          <p:cNvPr id="12" name="Picture 11"/>
          <p:cNvPicPr>
            <a:picLocks noChangeAspect="1"/>
          </p:cNvPicPr>
          <p:nvPr/>
        </p:nvPicPr>
        <p:blipFill>
          <a:blip r:embed="rId7"/>
          <a:stretch>
            <a:fillRect/>
          </a:stretch>
        </p:blipFill>
        <p:spPr>
          <a:xfrm>
            <a:off x="8770172" y="2820443"/>
            <a:ext cx="2812228" cy="1471996"/>
          </a:xfrm>
          <a:prstGeom prst="rect">
            <a:avLst/>
          </a:prstGeom>
        </p:spPr>
      </p:pic>
      <p:sp>
        <p:nvSpPr>
          <p:cNvPr id="16" name="TextBox 15"/>
          <p:cNvSpPr txBox="1"/>
          <p:nvPr/>
        </p:nvSpPr>
        <p:spPr>
          <a:xfrm>
            <a:off x="8276787" y="1425952"/>
            <a:ext cx="1802994" cy="400110"/>
          </a:xfrm>
          <a:prstGeom prst="rect">
            <a:avLst/>
          </a:prstGeom>
          <a:noFill/>
        </p:spPr>
        <p:txBody>
          <a:bodyPr wrap="square">
            <a:spAutoFit/>
          </a:bodyPr>
          <a:lstStyle/>
          <a:p>
            <a:pPr marL="280121" marR="0" lvl="0" indent="-280121" algn="ctr" defTabSz="914367" rtl="0" eaLnBrk="1" fontAlgn="auto" latinLnBrk="0" hangingPunct="1">
              <a:lnSpc>
                <a:spcPct val="100000"/>
              </a:lnSpc>
              <a:spcBef>
                <a:spcPts val="0"/>
              </a:spcBef>
              <a:spcAft>
                <a:spcPts val="2353"/>
              </a:spcAft>
              <a:buClrTx/>
              <a:buSzTx/>
              <a:buFont typeface="Arial" panose="020B0604020202020204" pitchFamily="34" charset="0"/>
              <a:buChar char="•"/>
              <a:tabLst/>
              <a:defRPr/>
            </a:pPr>
            <a:r>
              <a:rPr lang="en-US" sz="2000" kern="0" dirty="0">
                <a:solidFill>
                  <a:srgbClr val="969696"/>
                </a:solidFill>
                <a:latin typeface="Segoe UI Light"/>
              </a:rPr>
              <a:t>Rule	</a:t>
            </a:r>
            <a:endParaRPr kumimoji="0" lang="en-US" sz="1800" b="0" i="0" u="none" strike="noStrike" kern="0" cap="none" spc="0" normalizeH="0" baseline="0" noProof="0" dirty="0">
              <a:ln>
                <a:noFill/>
              </a:ln>
              <a:solidFill>
                <a:srgbClr val="969696"/>
              </a:solidFill>
              <a:effectLst/>
              <a:uLnTx/>
              <a:uFillTx/>
              <a:latin typeface="Segoe UI"/>
              <a:ea typeface="+mn-ea"/>
              <a:cs typeface="+mn-cs"/>
            </a:endParaRPr>
          </a:p>
        </p:txBody>
      </p:sp>
    </p:spTree>
    <p:extLst>
      <p:ext uri="{BB962C8B-B14F-4D97-AF65-F5344CB8AC3E}">
        <p14:creationId xmlns:p14="http://schemas.microsoft.com/office/powerpoint/2010/main" val="758320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Project Structure</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80" name="TextBox 79"/>
          <p:cNvSpPr txBox="1"/>
          <p:nvPr/>
        </p:nvSpPr>
        <p:spPr>
          <a:xfrm>
            <a:off x="4267200" y="1688662"/>
            <a:ext cx="8191499" cy="2677656"/>
          </a:xfrm>
          <a:prstGeom prst="rect">
            <a:avLst/>
          </a:prstGeom>
          <a:noFill/>
        </p:spPr>
        <p:txBody>
          <a:bodyPr wrap="square">
            <a:spAutoFit/>
          </a:bodyPr>
          <a:lstStyle/>
          <a:p>
            <a:pPr marR="0" lvl="0" defTabSz="914367"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solidFill>
                  <a:srgbClr val="969696"/>
                </a:solidFill>
                <a:effectLst/>
                <a:uLnTx/>
                <a:uFillTx/>
              </a:rPr>
              <a:t>Folder:</a:t>
            </a:r>
            <a:r>
              <a:rPr kumimoji="0" lang="en-US" sz="2400" b="0" i="0" u="none" strike="noStrike" kern="0" cap="none" spc="0" normalizeH="0" baseline="0" noProof="0" dirty="0">
                <a:ln>
                  <a:noFill/>
                </a:ln>
                <a:solidFill>
                  <a:srgbClr val="969696"/>
                </a:solidFill>
                <a:effectLst/>
                <a:uLnTx/>
                <a:uFillTx/>
              </a:rPr>
              <a:t> </a:t>
            </a:r>
            <a:r>
              <a:rPr kumimoji="0" lang="en-US" sz="2400" b="0" i="0" u="none" strike="noStrike" kern="0" cap="none" spc="0" normalizeH="0" baseline="0" noProof="0" dirty="0" err="1">
                <a:ln>
                  <a:noFill/>
                </a:ln>
                <a:solidFill>
                  <a:srgbClr val="969696"/>
                </a:solidFill>
                <a:effectLst/>
                <a:uLnTx/>
                <a:uFillTx/>
              </a:rPr>
              <a:t>sfBackendService</a:t>
            </a:r>
            <a:endParaRPr kumimoji="0" lang="en-US" sz="2400" b="0" i="0" u="none" strike="noStrike" kern="0" cap="none" spc="0" normalizeH="0" baseline="0" noProof="0" dirty="0">
              <a:ln>
                <a:noFill/>
              </a:ln>
              <a:solidFill>
                <a:srgbClr val="969696"/>
              </a:solidFill>
              <a:effectLst/>
              <a:uLnTx/>
              <a:uFillTx/>
            </a:endParaRPr>
          </a:p>
          <a:p>
            <a:pPr marR="0" lvl="0" defTabSz="914367" eaLnBrk="1" fontAlgn="auto" latinLnBrk="0" hangingPunct="1">
              <a:lnSpc>
                <a:spcPct val="100000"/>
              </a:lnSpc>
              <a:spcBef>
                <a:spcPts val="0"/>
              </a:spcBef>
              <a:spcAft>
                <a:spcPts val="0"/>
              </a:spcAft>
              <a:buClrTx/>
              <a:buSzTx/>
              <a:tabLst/>
              <a:defRPr/>
            </a:pPr>
            <a:r>
              <a:rPr lang="en-US" sz="2400" b="1" kern="0" dirty="0">
                <a:solidFill>
                  <a:srgbClr val="969696"/>
                </a:solidFill>
              </a:rPr>
              <a:t>2 Projects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err="1">
                <a:ln>
                  <a:noFill/>
                </a:ln>
                <a:solidFill>
                  <a:srgbClr val="969696"/>
                </a:solidFill>
                <a:effectLst/>
                <a:uLnTx/>
                <a:uFillTx/>
              </a:rPr>
              <a:t>SrvFabricIoTHubEventProcessorProduction</a:t>
            </a:r>
            <a:r>
              <a:rPr kumimoji="0" lang="en-US" sz="2400" b="1" i="0" u="none" strike="noStrike" kern="0" cap="none" spc="0" normalizeH="0" baseline="0" noProof="0" dirty="0">
                <a:ln>
                  <a:noFill/>
                </a:ln>
                <a:solidFill>
                  <a:srgbClr val="969696"/>
                </a:solidFill>
                <a:effectLst/>
                <a:uLnTx/>
                <a:uFillTx/>
              </a:rPr>
              <a:t>:</a:t>
            </a:r>
            <a:r>
              <a:rPr kumimoji="0" lang="en-US" sz="2400" b="0" i="0" u="none" strike="noStrike" kern="0" cap="none" spc="0" normalizeH="0" baseline="0" noProof="0" dirty="0">
                <a:ln>
                  <a:noFill/>
                </a:ln>
                <a:solidFill>
                  <a:srgbClr val="969696"/>
                </a:solidFill>
                <a:effectLst/>
                <a:uLnTx/>
                <a:uFillTx/>
              </a:rPr>
              <a:t> Service Fabric</a:t>
            </a:r>
            <a:r>
              <a:rPr kumimoji="0" lang="en-US" sz="2400" b="0" i="0" u="none" strike="noStrike" kern="0" cap="none" spc="0" normalizeH="0" noProof="0" dirty="0">
                <a:ln>
                  <a:noFill/>
                </a:ln>
                <a:solidFill>
                  <a:srgbClr val="969696"/>
                </a:solidFill>
                <a:effectLst/>
                <a:uLnTx/>
                <a:uFillTx/>
              </a:rPr>
              <a:t> Application for IoT Hub Receiver</a:t>
            </a:r>
            <a:endParaRPr kumimoji="0" lang="en-US" sz="2400" b="0" i="0" u="none" strike="noStrike" kern="0" cap="none" spc="0" normalizeH="0" baseline="0" noProof="0" dirty="0">
              <a:ln>
                <a:noFill/>
              </a:ln>
              <a:solidFill>
                <a:srgbClr val="969696"/>
              </a:solidFill>
              <a:effectLst/>
              <a:uLnTx/>
              <a:uFillTx/>
            </a:endParaRPr>
          </a:p>
          <a:p>
            <a:pPr marL="342900" lvl="0" indent="-342900" defTabSz="914367">
              <a:buFont typeface="Arial" panose="020B0604020202020204" pitchFamily="34" charset="0"/>
              <a:buChar char="•"/>
              <a:defRPr/>
            </a:pPr>
            <a:r>
              <a:rPr lang="en-US" altLang="zh-TW" sz="2400" b="1" kern="0" dirty="0" err="1">
                <a:solidFill>
                  <a:srgbClr val="969696"/>
                </a:solidFill>
              </a:rPr>
              <a:t>SrvFabricProduction</a:t>
            </a:r>
            <a:r>
              <a:rPr lang="en-US" altLang="zh-TW" sz="2400" b="1" kern="0" dirty="0">
                <a:solidFill>
                  <a:srgbClr val="969696"/>
                </a:solidFill>
              </a:rPr>
              <a:t> </a:t>
            </a:r>
            <a:r>
              <a:rPr lang="en-US" sz="2400" b="1" kern="0" dirty="0">
                <a:solidFill>
                  <a:srgbClr val="969696"/>
                </a:solidFill>
              </a:rPr>
              <a:t>:</a:t>
            </a:r>
            <a:r>
              <a:rPr lang="en-US" sz="2400" kern="0" dirty="0">
                <a:solidFill>
                  <a:srgbClr val="969696"/>
                </a:solidFill>
              </a:rPr>
              <a:t> </a:t>
            </a:r>
            <a:r>
              <a:rPr lang="en-US" altLang="zh-TW" sz="2400" kern="0" dirty="0">
                <a:solidFill>
                  <a:srgbClr val="969696"/>
                </a:solidFill>
              </a:rPr>
              <a:t>Service Fabric Application for Alarm Ops, Infra Ops and Routine Task</a:t>
            </a:r>
            <a:endParaRPr lang="en-US" sz="2400" kern="0" dirty="0">
              <a:solidFill>
                <a:srgbClr val="969696"/>
              </a:solidFill>
            </a:endParaRP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969696"/>
              </a:solidFill>
              <a:effectLst/>
              <a:uLnTx/>
              <a:uFillTx/>
            </a:endParaRPr>
          </a:p>
        </p:txBody>
      </p:sp>
      <p:pic>
        <p:nvPicPr>
          <p:cNvPr id="4" name="Picture 3"/>
          <p:cNvPicPr>
            <a:picLocks noChangeAspect="1"/>
          </p:cNvPicPr>
          <p:nvPr/>
        </p:nvPicPr>
        <p:blipFill>
          <a:blip r:embed="rId3"/>
          <a:stretch>
            <a:fillRect/>
          </a:stretch>
        </p:blipFill>
        <p:spPr>
          <a:xfrm>
            <a:off x="398633" y="1567674"/>
            <a:ext cx="3573292" cy="5101691"/>
          </a:xfrm>
          <a:prstGeom prst="rect">
            <a:avLst/>
          </a:prstGeom>
        </p:spPr>
      </p:pic>
    </p:spTree>
    <p:extLst>
      <p:ext uri="{BB962C8B-B14F-4D97-AF65-F5344CB8AC3E}">
        <p14:creationId xmlns:p14="http://schemas.microsoft.com/office/powerpoint/2010/main" val="39555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01992" y="1321353"/>
            <a:ext cx="10008983" cy="5347411"/>
          </a:xfrm>
          <a:prstGeom prst="rect">
            <a:avLst/>
          </a:prstGeom>
        </p:spPr>
      </p:pic>
      <p:sp>
        <p:nvSpPr>
          <p:cNvPr id="4" name="Title 3"/>
          <p:cNvSpPr>
            <a:spLocks noGrp="1"/>
          </p:cNvSpPr>
          <p:nvPr>
            <p:ph type="title"/>
          </p:nvPr>
        </p:nvSpPr>
        <p:spPr/>
        <p:txBody>
          <a:bodyPr/>
          <a:lstStyle/>
          <a:p>
            <a:r>
              <a:rPr lang="en-US" dirty="0"/>
              <a:t>Architecture</a:t>
            </a:r>
          </a:p>
        </p:txBody>
      </p:sp>
      <p:sp>
        <p:nvSpPr>
          <p:cNvPr id="2" name="Rectangle 1"/>
          <p:cNvSpPr/>
          <p:nvPr/>
        </p:nvSpPr>
        <p:spPr bwMode="auto">
          <a:xfrm>
            <a:off x="3758876" y="4588882"/>
            <a:ext cx="4623124" cy="964193"/>
          </a:xfrm>
          <a:prstGeom prst="rect">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zh-TW" alt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 name="Arrow: Down 2"/>
          <p:cNvSpPr/>
          <p:nvPr/>
        </p:nvSpPr>
        <p:spPr bwMode="auto">
          <a:xfrm rot="13585727">
            <a:off x="3395212" y="5453071"/>
            <a:ext cx="325738" cy="316458"/>
          </a:xfrm>
          <a:prstGeom prst="downArrow">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zh-TW" alt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390696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Upgrading a</a:t>
            </a:r>
            <a:br>
              <a:rPr lang="en-US"/>
            </a:br>
            <a:r>
              <a:rPr lang="en-US"/>
              <a:t>Named Application</a:t>
            </a:r>
            <a:endParaRPr lang="en-US" dirty="0"/>
          </a:p>
        </p:txBody>
      </p:sp>
    </p:spTree>
    <p:extLst>
      <p:ext uri="{BB962C8B-B14F-4D97-AF65-F5344CB8AC3E}">
        <p14:creationId xmlns:p14="http://schemas.microsoft.com/office/powerpoint/2010/main" val="21794790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a:xfrm>
            <a:off x="269239" y="1189177"/>
            <a:ext cx="4860301" cy="4899803"/>
          </a:xfrm>
        </p:spPr>
        <p:txBody>
          <a:bodyPr/>
          <a:lstStyle/>
          <a:p>
            <a:pPr marL="461963" indent="-461963" defTabSz="739775">
              <a:buFont typeface="+mj-lt"/>
              <a:buAutoNum type="arabicPeriod"/>
            </a:pPr>
            <a:r>
              <a:rPr lang="en-US" sz="3200" dirty="0"/>
              <a:t>Put new code in code package</a:t>
            </a:r>
          </a:p>
          <a:p>
            <a:pPr marL="461963" indent="-461963" defTabSz="739775">
              <a:buFont typeface="+mj-lt"/>
              <a:buAutoNum type="arabicPeriod"/>
            </a:pPr>
            <a:r>
              <a:rPr lang="en-US" sz="3200" dirty="0"/>
              <a:t>Update </a:t>
            </a:r>
            <a:r>
              <a:rPr lang="en-US" sz="3200" dirty="0" err="1"/>
              <a:t>ver</a:t>
            </a:r>
            <a:r>
              <a:rPr lang="en-US" sz="3200" dirty="0"/>
              <a:t> strings</a:t>
            </a:r>
            <a:br>
              <a:rPr lang="en-US" sz="3200" dirty="0"/>
            </a:br>
            <a:r>
              <a:rPr lang="en-US" sz="2400" dirty="0"/>
              <a:t>(#s are not required)</a:t>
            </a:r>
          </a:p>
          <a:p>
            <a:pPr marL="461963" indent="-461963" defTabSz="739775">
              <a:buFont typeface="+mj-lt"/>
              <a:buAutoNum type="arabicPeriod"/>
            </a:pPr>
            <a:r>
              <a:rPr lang="en-US" sz="3200" dirty="0"/>
              <a:t>Copy new app package to image store</a:t>
            </a:r>
          </a:p>
          <a:p>
            <a:pPr marL="461963" indent="-461963" defTabSz="739775">
              <a:buFont typeface="+mj-lt"/>
              <a:buAutoNum type="arabicPeriod"/>
            </a:pPr>
            <a:r>
              <a:rPr lang="en-US" sz="3200" dirty="0"/>
              <a:t>Register new app type/</a:t>
            </a:r>
            <a:br>
              <a:rPr lang="en-US" sz="3200" dirty="0"/>
            </a:br>
            <a:r>
              <a:rPr lang="en-US" sz="3200" dirty="0"/>
              <a:t>version</a:t>
            </a:r>
          </a:p>
          <a:p>
            <a:pPr marL="461963" indent="-461963" defTabSz="739775">
              <a:buFont typeface="+mj-lt"/>
              <a:buAutoNum type="arabicPeriod"/>
            </a:pPr>
            <a:r>
              <a:rPr lang="en-US" sz="3200" dirty="0"/>
              <a:t>Select named app(s) to upgrade to new version</a:t>
            </a:r>
          </a:p>
        </p:txBody>
      </p:sp>
      <p:sp>
        <p:nvSpPr>
          <p:cNvPr id="2" name="Title 1"/>
          <p:cNvSpPr>
            <a:spLocks noGrp="1"/>
          </p:cNvSpPr>
          <p:nvPr>
            <p:ph type="title"/>
          </p:nvPr>
        </p:nvSpPr>
        <p:spPr/>
        <p:txBody>
          <a:bodyPr/>
          <a:lstStyle/>
          <a:p>
            <a:r>
              <a:rPr lang="en-US"/>
              <a:t>Updating Your App’s Service’s Code</a:t>
            </a:r>
            <a:endParaRPr lang="en-US" dirty="0"/>
          </a:p>
        </p:txBody>
      </p:sp>
      <p:sp>
        <p:nvSpPr>
          <p:cNvPr id="4" name="TextBox 3"/>
          <p:cNvSpPr txBox="1"/>
          <p:nvPr/>
        </p:nvSpPr>
        <p:spPr>
          <a:xfrm>
            <a:off x="5199016" y="3288213"/>
            <a:ext cx="6886245" cy="2800767"/>
          </a:xfrm>
          <a:prstGeom prst="rect">
            <a:avLst/>
          </a:prstGeom>
          <a:solidFill>
            <a:schemeClr val="tx1">
              <a:lumMod val="95000"/>
            </a:schemeClr>
          </a:solidFill>
          <a:ln>
            <a:solidFill>
              <a:schemeClr val="accent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WebServer</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1" i="0" u="none" strike="noStrike" kern="0" cap="none" spc="0" normalizeH="0" baseline="0" noProof="0" dirty="0">
                <a:ln>
                  <a:noFill/>
                </a:ln>
                <a:solidFill>
                  <a:srgbClr val="FF0000"/>
                </a:solidFill>
                <a:effectLst/>
                <a:uLnTx/>
                <a:uFillTx/>
                <a:latin typeface="Consolas" panose="020B0609020204030204" pitchFamily="49" charset="0"/>
                <a:cs typeface="Consolas" panose="020B0609020204030204" pitchFamily="49" charset="0"/>
              </a:rPr>
              <a:t>Version="2.0"</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ServiceTypes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StatelessServiceType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ServiceTypeName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WebServer</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&lt;Extensions&gt; ... &lt;/Extensions&gt;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StatelessServiceType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ServiceTypes</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CodePackage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Name="</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CodePkg</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1" i="0" u="none" strike="noStrike" kern="0" cap="none" spc="0" normalizeH="0" baseline="0" noProof="0" dirty="0">
                <a:ln>
                  <a:noFill/>
                </a:ln>
                <a:solidFill>
                  <a:srgbClr val="FF0000"/>
                </a:solidFill>
                <a:effectLst/>
                <a:uLnTx/>
                <a:uFillTx/>
                <a:latin typeface="Consolas" panose="020B0609020204030204" pitchFamily="49" charset="0"/>
                <a:cs typeface="Consolas" panose="020B0609020204030204" pitchFamily="49" charset="0"/>
              </a:rPr>
              <a:t>Version="1.1"</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EntryPoint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 ...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EntryPoint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CodePackage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&lt;Resources&gt;&lt;Endpoints&gt; ... &lt;/Endpoints&gt;&lt;/Resources&gt;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p:txBody>
      </p:sp>
      <p:sp>
        <p:nvSpPr>
          <p:cNvPr id="6" name="TextBox 5"/>
          <p:cNvSpPr txBox="1"/>
          <p:nvPr/>
        </p:nvSpPr>
        <p:spPr>
          <a:xfrm>
            <a:off x="5199017" y="1214100"/>
            <a:ext cx="6886245" cy="1815882"/>
          </a:xfrm>
          <a:prstGeom prst="rect">
            <a:avLst/>
          </a:prstGeom>
          <a:solidFill>
            <a:schemeClr val="tx1">
              <a:lumMod val="95000"/>
            </a:schemeClr>
          </a:solidFill>
          <a:ln>
            <a:solidFill>
              <a:schemeClr val="accent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ApplicationManifest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ApplicationTypeName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DemoAppType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b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b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1" i="0" u="none" strike="noStrike" kern="0" cap="none" spc="0" normalizeH="0" baseline="0" noProof="0" dirty="0" err="1">
                <a:ln>
                  <a:noFill/>
                </a:ln>
                <a:solidFill>
                  <a:srgbClr val="FF0000"/>
                </a:solidFill>
                <a:effectLst/>
                <a:uLnTx/>
                <a:uFillTx/>
                <a:latin typeface="Consolas" panose="020B0609020204030204" pitchFamily="49" charset="0"/>
                <a:cs typeface="Consolas" panose="020B0609020204030204" pitchFamily="49" charset="0"/>
              </a:rPr>
              <a:t>ApplicationTypeVersion</a:t>
            </a:r>
            <a:r>
              <a:rPr kumimoji="0" lang="en-US" sz="1600" b="1" i="0" u="none" strike="noStrike" kern="0" cap="none" spc="0" normalizeH="0" baseline="0" noProof="0" dirty="0">
                <a:ln>
                  <a:noFill/>
                </a:ln>
                <a:solidFill>
                  <a:srgbClr val="FF0000"/>
                </a:solidFill>
                <a:effectLst/>
                <a:uLnTx/>
                <a:uFillTx/>
                <a:latin typeface="Consolas" panose="020B0609020204030204" pitchFamily="49" charset="0"/>
                <a:cs typeface="Consolas" panose="020B0609020204030204" pitchFamily="49" charset="0"/>
              </a:rPr>
              <a:t>="3.0"</a:t>
            </a:r>
            <a:r>
              <a:rPr kumimoji="0" lang="en-US" sz="16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ServiceManifestImport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ServiceManifestRef</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ServiceManifestName</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a:t>
            </a:r>
            <a:r>
              <a:rPr kumimoji="0" lang="en-US" sz="1600" b="1"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WebServer</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b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b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1" i="0" u="none" strike="noStrike" kern="0" cap="none" spc="0" normalizeH="0" baseline="0" noProof="0" dirty="0" err="1">
                <a:ln>
                  <a:noFill/>
                </a:ln>
                <a:solidFill>
                  <a:srgbClr val="FF0000"/>
                </a:solidFill>
                <a:effectLst/>
                <a:uLnTx/>
                <a:uFillTx/>
                <a:latin typeface="Consolas" panose="020B0609020204030204" pitchFamily="49" charset="0"/>
                <a:cs typeface="Consolas" panose="020B0609020204030204" pitchFamily="49" charset="0"/>
              </a:rPr>
              <a:t>ServiceManifestVersion</a:t>
            </a:r>
            <a:r>
              <a:rPr kumimoji="0" lang="en-US" sz="1600" b="1" i="0" u="none" strike="noStrike" kern="0" cap="none" spc="0" normalizeH="0" baseline="0" noProof="0" dirty="0">
                <a:ln>
                  <a:noFill/>
                </a:ln>
                <a:solidFill>
                  <a:srgbClr val="FF0000"/>
                </a:solidFill>
                <a:effectLst/>
                <a:uLnTx/>
                <a:uFillTx/>
                <a:latin typeface="Consolas" panose="020B0609020204030204" pitchFamily="49" charset="0"/>
                <a:cs typeface="Consolas" panose="020B0609020204030204" pitchFamily="49" charset="0"/>
              </a:rPr>
              <a:t>="2.0"</a:t>
            </a:r>
            <a:r>
              <a:rPr kumimoji="0" lang="en-US" sz="1600" b="1"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   &lt;/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ServiceManifestImport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&lt;/</a:t>
            </a:r>
            <a:r>
              <a:rPr kumimoji="0" lang="en-US" sz="1600" b="0" i="0" u="none" strike="noStrike" kern="0" cap="none" spc="0" normalizeH="0" baseline="0" noProof="0" dirty="0" err="1">
                <a:ln>
                  <a:noFill/>
                </a:ln>
                <a:solidFill>
                  <a:schemeClr val="bg1"/>
                </a:solidFill>
                <a:effectLst/>
                <a:uLnTx/>
                <a:uFillTx/>
                <a:latin typeface="Consolas" panose="020B0609020204030204" pitchFamily="49" charset="0"/>
                <a:cs typeface="Consolas" panose="020B0609020204030204" pitchFamily="49" charset="0"/>
              </a:rPr>
              <a:t>ApplicationManifest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rPr>
              <a:t>&gt;</a:t>
            </a:r>
          </a:p>
        </p:txBody>
      </p:sp>
      <p:sp>
        <p:nvSpPr>
          <p:cNvPr id="8" name="Left Arrow 7"/>
          <p:cNvSpPr/>
          <p:nvPr/>
        </p:nvSpPr>
        <p:spPr>
          <a:xfrm>
            <a:off x="10745426" y="4763770"/>
            <a:ext cx="572432"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a:t>
            </a:r>
          </a:p>
        </p:txBody>
      </p:sp>
      <p:sp>
        <p:nvSpPr>
          <p:cNvPr id="9" name="Left Arrow 8"/>
          <p:cNvSpPr/>
          <p:nvPr/>
        </p:nvSpPr>
        <p:spPr>
          <a:xfrm>
            <a:off x="10745425" y="3258729"/>
            <a:ext cx="572432"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B1</a:t>
            </a:r>
          </a:p>
        </p:txBody>
      </p:sp>
      <p:sp>
        <p:nvSpPr>
          <p:cNvPr id="10" name="Left Arrow 9"/>
          <p:cNvSpPr/>
          <p:nvPr/>
        </p:nvSpPr>
        <p:spPr>
          <a:xfrm>
            <a:off x="11441953" y="1439763"/>
            <a:ext cx="574301"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a:t>
            </a:r>
          </a:p>
        </p:txBody>
      </p:sp>
      <p:sp>
        <p:nvSpPr>
          <p:cNvPr id="11" name="Left Arrow 10"/>
          <p:cNvSpPr/>
          <p:nvPr/>
        </p:nvSpPr>
        <p:spPr>
          <a:xfrm>
            <a:off x="11441952" y="2125325"/>
            <a:ext cx="574301"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B2</a:t>
            </a:r>
          </a:p>
        </p:txBody>
      </p:sp>
    </p:spTree>
    <p:extLst>
      <p:ext uri="{BB962C8B-B14F-4D97-AF65-F5344CB8AC3E}">
        <p14:creationId xmlns:p14="http://schemas.microsoft.com/office/powerpoint/2010/main" val="3171672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323987"/>
          </a:xfrm>
        </p:spPr>
        <p:txBody>
          <a:bodyPr/>
          <a:lstStyle/>
          <a:p>
            <a:r>
              <a:rPr lang="en-US" dirty="0"/>
              <a:t>Prevent complete service outage while upgrading</a:t>
            </a:r>
          </a:p>
          <a:p>
            <a:pPr lvl="1"/>
            <a:r>
              <a:rPr lang="en-US" dirty="0"/>
              <a:t>More UDs </a:t>
            </a:r>
            <a:r>
              <a:rPr lang="en-US" dirty="0">
                <a:sym typeface="Wingdings" panose="05000000000000000000" pitchFamily="2" charset="2"/>
              </a:rPr>
              <a:t></a:t>
            </a:r>
            <a:r>
              <a:rPr lang="en-US" dirty="0"/>
              <a:t> less loss of scale but more time to upgrade</a:t>
            </a:r>
          </a:p>
          <a:p>
            <a:pPr lvl="1"/>
            <a:r>
              <a:rPr lang="en-US" dirty="0"/>
              <a:t># UD set when cluster created via cluster manifest; ARM template</a:t>
            </a:r>
          </a:p>
          <a:p>
            <a:pPr lvl="2"/>
            <a:r>
              <a:rPr lang="en-US" dirty="0"/>
              <a:t>Default=5; 20% down at a time</a:t>
            </a:r>
          </a:p>
          <a:p>
            <a:pPr lvl="1"/>
            <a:r>
              <a:rPr lang="en-US" dirty="0"/>
              <a:t>IMPORTANT: 2 versions of your code run side-by-side simultaneously</a:t>
            </a:r>
          </a:p>
          <a:p>
            <a:pPr lvl="2"/>
            <a:r>
              <a:rPr lang="en-US" dirty="0"/>
              <a:t>Beware of data/schema/protocol changes; use 2-phase upgrade</a:t>
            </a:r>
          </a:p>
          <a:p>
            <a:r>
              <a:rPr lang="en-US" dirty="0"/>
              <a:t>Below shows 9 instances spread across 5 UDs</a:t>
            </a:r>
          </a:p>
        </p:txBody>
      </p:sp>
      <p:sp>
        <p:nvSpPr>
          <p:cNvPr id="3" name="Title 2"/>
          <p:cNvSpPr>
            <a:spLocks noGrp="1"/>
          </p:cNvSpPr>
          <p:nvPr>
            <p:ph type="title"/>
          </p:nvPr>
        </p:nvSpPr>
        <p:spPr/>
        <p:txBody>
          <a:bodyPr/>
          <a:lstStyle/>
          <a:p>
            <a:r>
              <a:rPr lang="en-US" dirty="0"/>
              <a:t>Upgrade Domains</a:t>
            </a:r>
          </a:p>
        </p:txBody>
      </p:sp>
      <p:sp>
        <p:nvSpPr>
          <p:cNvPr id="4" name="Rectangle 3"/>
          <p:cNvSpPr/>
          <p:nvPr/>
        </p:nvSpPr>
        <p:spPr bwMode="auto">
          <a:xfrm>
            <a:off x="426163" y="4620422"/>
            <a:ext cx="1894724" cy="1228048"/>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UD #0</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5" name="Rectangle 4"/>
          <p:cNvSpPr/>
          <p:nvPr/>
        </p:nvSpPr>
        <p:spPr bwMode="auto">
          <a:xfrm>
            <a:off x="2701637" y="4626141"/>
            <a:ext cx="1947369" cy="122232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UD #1</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Rectangle 5"/>
          <p:cNvSpPr/>
          <p:nvPr/>
        </p:nvSpPr>
        <p:spPr bwMode="auto">
          <a:xfrm>
            <a:off x="5029756" y="4620424"/>
            <a:ext cx="1947369" cy="1228046"/>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UD #2</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Rectangle 6"/>
          <p:cNvSpPr/>
          <p:nvPr/>
        </p:nvSpPr>
        <p:spPr bwMode="auto">
          <a:xfrm>
            <a:off x="7357874" y="4620425"/>
            <a:ext cx="1947370"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UD #3</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8" name="Rectangle 7"/>
          <p:cNvSpPr/>
          <p:nvPr/>
        </p:nvSpPr>
        <p:spPr bwMode="auto">
          <a:xfrm>
            <a:off x="9685994" y="4620425"/>
            <a:ext cx="1922208" cy="1228045"/>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UD #4</a:t>
            </a:r>
            <a:br>
              <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endParaRPr kumimoji="0" lang="en-US" sz="2000"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4" name="Rounded Rectangle 13"/>
          <p:cNvSpPr/>
          <p:nvPr/>
        </p:nvSpPr>
        <p:spPr>
          <a:xfrm>
            <a:off x="525512" y="5045408"/>
            <a:ext cx="1693918"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Instance-1</a:t>
            </a:r>
          </a:p>
        </p:txBody>
      </p:sp>
      <p:sp>
        <p:nvSpPr>
          <p:cNvPr id="15" name="Rounded Rectangle 14"/>
          <p:cNvSpPr/>
          <p:nvPr/>
        </p:nvSpPr>
        <p:spPr>
          <a:xfrm>
            <a:off x="5094411" y="5442378"/>
            <a:ext cx="1812822"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Instance-8</a:t>
            </a:r>
          </a:p>
        </p:txBody>
      </p:sp>
      <p:sp>
        <p:nvSpPr>
          <p:cNvPr id="16" name="Rounded Rectangle 15"/>
          <p:cNvSpPr/>
          <p:nvPr/>
        </p:nvSpPr>
        <p:spPr>
          <a:xfrm>
            <a:off x="2766291" y="5024041"/>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Instance-2</a:t>
            </a:r>
          </a:p>
        </p:txBody>
      </p:sp>
      <p:sp>
        <p:nvSpPr>
          <p:cNvPr id="17" name="Rounded Rectangle 16"/>
          <p:cNvSpPr/>
          <p:nvPr/>
        </p:nvSpPr>
        <p:spPr>
          <a:xfrm>
            <a:off x="5094410" y="5003799"/>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Instance-3</a:t>
            </a:r>
          </a:p>
        </p:txBody>
      </p:sp>
      <p:sp>
        <p:nvSpPr>
          <p:cNvPr id="18" name="Rounded Rectangle 17"/>
          <p:cNvSpPr/>
          <p:nvPr/>
        </p:nvSpPr>
        <p:spPr>
          <a:xfrm>
            <a:off x="7422528" y="5006424"/>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Instance-4</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19" name="Rounded Rectangle 18"/>
          <p:cNvSpPr/>
          <p:nvPr/>
        </p:nvSpPr>
        <p:spPr>
          <a:xfrm>
            <a:off x="9812827" y="5012895"/>
            <a:ext cx="1693919"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Instance-5</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20" name="Rounded Rectangle 19"/>
          <p:cNvSpPr/>
          <p:nvPr/>
        </p:nvSpPr>
        <p:spPr>
          <a:xfrm>
            <a:off x="7422529" y="5415487"/>
            <a:ext cx="1812822" cy="31972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Instance-9</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21" name="Rounded Rectangle 20"/>
          <p:cNvSpPr/>
          <p:nvPr/>
        </p:nvSpPr>
        <p:spPr>
          <a:xfrm>
            <a:off x="525512" y="5430683"/>
            <a:ext cx="1693918"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Instance-6</a:t>
            </a:r>
          </a:p>
        </p:txBody>
      </p:sp>
      <p:sp>
        <p:nvSpPr>
          <p:cNvPr id="22" name="Rounded Rectangle 21"/>
          <p:cNvSpPr/>
          <p:nvPr/>
        </p:nvSpPr>
        <p:spPr>
          <a:xfrm>
            <a:off x="2766291" y="5429750"/>
            <a:ext cx="1812823" cy="342784"/>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Instance-7</a:t>
            </a:r>
          </a:p>
        </p:txBody>
      </p:sp>
    </p:spTree>
    <p:extLst>
      <p:ext uri="{BB962C8B-B14F-4D97-AF65-F5344CB8AC3E}">
        <p14:creationId xmlns:p14="http://schemas.microsoft.com/office/powerpoint/2010/main" val="244860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22" presetClass="entr" presetSubtype="4" fill="hold" grpId="1"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par>
                                <p:cTn id="15" presetID="22" presetClass="entr" presetSubtype="4" fill="hold" grpId="1"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par>
                          <p:cTn id="18" fill="hold">
                            <p:stCondLst>
                              <p:cond delay="1000"/>
                            </p:stCondLst>
                            <p:childTnLst>
                              <p:par>
                                <p:cTn id="19" presetID="22" presetClass="exit" presetSubtype="1" fill="hold" grpId="0" nodeType="afterEffect">
                                  <p:stCondLst>
                                    <p:cond delay="0"/>
                                  </p:stCondLst>
                                  <p:childTnLst>
                                    <p:animEffect transition="out" filter="wipe(up)">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22" presetClass="exit" presetSubtype="1" fill="hold" grpId="0" nodeType="withEffect">
                                  <p:stCondLst>
                                    <p:cond delay="0"/>
                                  </p:stCondLst>
                                  <p:childTnLst>
                                    <p:animEffect transition="out" filter="wipe(up)">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par>
                          <p:cTn id="25" fill="hold">
                            <p:stCondLst>
                              <p:cond delay="1500"/>
                            </p:stCondLst>
                            <p:childTnLst>
                              <p:par>
                                <p:cTn id="26" presetID="22" presetClass="entr" presetSubtype="4" fill="hold" grpId="1"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1"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2000"/>
                            </p:stCondLst>
                            <p:childTnLst>
                              <p:par>
                                <p:cTn id="33" presetID="22" presetClass="exit" presetSubtype="1" fill="hold" grpId="0" nodeType="afterEffect">
                                  <p:stCondLst>
                                    <p:cond delay="0"/>
                                  </p:stCondLst>
                                  <p:childTnLst>
                                    <p:animEffect transition="out" filter="wipe(up)">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22" presetClass="exit" presetSubtype="1" fill="hold" grpId="0" nodeType="withEffect">
                                  <p:stCondLst>
                                    <p:cond delay="0"/>
                                  </p:stCondLst>
                                  <p:childTnLst>
                                    <p:animEffect transition="out" filter="wipe(up)">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par>
                          <p:cTn id="39" fill="hold">
                            <p:stCondLst>
                              <p:cond delay="2500"/>
                            </p:stCondLst>
                            <p:childTnLst>
                              <p:par>
                                <p:cTn id="40" presetID="22" presetClass="entr" presetSubtype="4" fill="hold" grpId="1"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par>
                                <p:cTn id="43" presetID="22" presetClass="entr" presetSubtype="4" fill="hold" grpId="1"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3000"/>
                            </p:stCondLst>
                            <p:childTnLst>
                              <p:par>
                                <p:cTn id="47" presetID="22" presetClass="exit" presetSubtype="1" fill="hold" grpId="0" nodeType="afterEffect">
                                  <p:stCondLst>
                                    <p:cond delay="0"/>
                                  </p:stCondLst>
                                  <p:childTnLst>
                                    <p:animEffect transition="out" filter="wipe(up)">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3500"/>
                            </p:stCondLst>
                            <p:childTnLst>
                              <p:par>
                                <p:cTn id="54" presetID="22" presetClass="entr" presetSubtype="4" fill="hold" grpId="1"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par>
                          <p:cTn id="60" fill="hold">
                            <p:stCondLst>
                              <p:cond delay="4000"/>
                            </p:stCondLst>
                            <p:childTnLst>
                              <p:par>
                                <p:cTn id="61" presetID="22" presetClass="exit" presetSubtype="1" fill="hold" grpId="0" nodeType="afterEffect">
                                  <p:stCondLst>
                                    <p:cond delay="0"/>
                                  </p:stCondLst>
                                  <p:childTnLst>
                                    <p:animEffect transition="out" filter="wipe(up)">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par>
                          <p:cTn id="64" fill="hold">
                            <p:stCondLst>
                              <p:cond delay="4500"/>
                            </p:stCondLst>
                            <p:childTnLst>
                              <p:par>
                                <p:cTn id="65" presetID="22" presetClass="entr" presetSubtype="4" fill="hold" grpId="1"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Stored Data 2"/>
          <p:cNvSpPr/>
          <p:nvPr/>
        </p:nvSpPr>
        <p:spPr bwMode="auto">
          <a:xfrm rot="5400000">
            <a:off x="5737233" y="-1374457"/>
            <a:ext cx="877755" cy="10484669"/>
          </a:xfrm>
          <a:prstGeom prst="flowChartOnlineStorage">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6" name="Rectangle 95"/>
          <p:cNvSpPr/>
          <p:nvPr/>
        </p:nvSpPr>
        <p:spPr bwMode="auto">
          <a:xfrm>
            <a:off x="935399" y="3055490"/>
            <a:ext cx="10483048" cy="931544"/>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marL="0" marR="0" lvl="0" indent="0" algn="ctr" defTabSz="91294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2" name="TextBox 161"/>
          <p:cNvSpPr txBox="1"/>
          <p:nvPr/>
        </p:nvSpPr>
        <p:spPr>
          <a:xfrm>
            <a:off x="935399" y="2404131"/>
            <a:ext cx="10483048" cy="65135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defPPr>
              <a:defRPr lang="en-US"/>
            </a:defPPr>
            <a:lvl1pPr marR="0" lvl="0" indent="0" algn="ctr" defTabSz="931287"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defRPr>
            </a:lvl1pPr>
          </a:lstStyle>
          <a:p>
            <a:pPr marL="0" marR="0" lvl="0" indent="0" algn="ctr" defTabSz="93128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Service Fabric: </a:t>
            </a:r>
            <a:r>
              <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Microservices</a:t>
            </a: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Platform</a:t>
            </a:r>
          </a:p>
        </p:txBody>
      </p:sp>
      <p:sp>
        <p:nvSpPr>
          <p:cNvPr id="194" name="Rectangle 193"/>
          <p:cNvSpPr/>
          <p:nvPr/>
        </p:nvSpPr>
        <p:spPr bwMode="auto">
          <a:xfrm>
            <a:off x="949214" y="1486747"/>
            <a:ext cx="10483048" cy="893891"/>
          </a:xfrm>
          <a:prstGeom prst="rect">
            <a:avLst/>
          </a:prstGeom>
          <a:solidFill>
            <a:schemeClr val="accent5"/>
          </a:solidFill>
          <a:ln w="6350" cap="flat" cmpd="sng" algn="ctr">
            <a:noFill/>
            <a:prstDash val="solid"/>
            <a:miter lim="800000"/>
            <a:headEnd type="none" w="med" len="med"/>
            <a:tailEnd type="none" w="med" len="med"/>
          </a:ln>
          <a:effectLst/>
        </p:spPr>
        <p:txBody>
          <a:bodyPr tIns="89642" rIns="33620" bIns="33620" anchor="ctr"/>
          <a:lstStyle/>
          <a:p>
            <a:pPr marL="0" marR="0" lvl="0" indent="0" algn="ctr" defTabSz="914038"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Build Applications with many Languages, Frameworks, &amp; Runtimes</a:t>
            </a:r>
          </a:p>
        </p:txBody>
      </p:sp>
      <p:sp>
        <p:nvSpPr>
          <p:cNvPr id="58" name="TextBox 57"/>
          <p:cNvSpPr txBox="1"/>
          <p:nvPr/>
        </p:nvSpPr>
        <p:spPr>
          <a:xfrm>
            <a:off x="1999948" y="5606733"/>
            <a:ext cx="2554460"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ea typeface="MS PGothic" panose="020B0600070205080204" pitchFamily="34" charset="-128"/>
              </a:rPr>
              <a:t>Public Clouds</a:t>
            </a:r>
          </a:p>
        </p:txBody>
      </p:sp>
      <p:sp>
        <p:nvSpPr>
          <p:cNvPr id="59" name="Freeform 58"/>
          <p:cNvSpPr>
            <a:spLocks/>
          </p:cNvSpPr>
          <p:nvPr/>
        </p:nvSpPr>
        <p:spPr bwMode="auto">
          <a:xfrm>
            <a:off x="2151951" y="4582613"/>
            <a:ext cx="1755623" cy="97179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2" name="TextBox 61"/>
          <p:cNvSpPr txBox="1"/>
          <p:nvPr/>
        </p:nvSpPr>
        <p:spPr>
          <a:xfrm>
            <a:off x="4920511" y="5554407"/>
            <a:ext cx="2511197" cy="101569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ea typeface="MS PGothic" panose="020B0600070205080204" pitchFamily="34" charset="-128"/>
              </a:rPr>
              <a:t>On Premises</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ea typeface="MS PGothic" panose="020B0600070205080204" pitchFamily="34" charset="-128"/>
              </a:rPr>
              <a:t>Private cloud</a:t>
            </a:r>
          </a:p>
        </p:txBody>
      </p:sp>
      <p:grpSp>
        <p:nvGrpSpPr>
          <p:cNvPr id="63" name="Group 8"/>
          <p:cNvGrpSpPr>
            <a:grpSpLocks noChangeAspect="1"/>
          </p:cNvGrpSpPr>
          <p:nvPr/>
        </p:nvGrpSpPr>
        <p:grpSpPr bwMode="auto">
          <a:xfrm>
            <a:off x="5294022" y="4131879"/>
            <a:ext cx="1771583" cy="1770485"/>
            <a:chOff x="4385" y="3099"/>
            <a:chExt cx="1613" cy="1612"/>
          </a:xfrm>
        </p:grpSpPr>
        <p:sp>
          <p:nvSpPr>
            <p:cNvPr id="64"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5"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6"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7"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8" name="Rectangle 67"/>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69"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0"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1"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2"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3"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4"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5"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6"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sp>
          <p:nvSpPr>
            <p:cNvPr id="77"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28" tIns="44763" rIns="89528" bIns="44763" numCol="1" anchor="t" anchorCtr="0" compatLnSpc="1">
              <a:prstTxWarp prst="textNoShape">
                <a:avLst/>
              </a:prstTxWarp>
            </a:bodyPr>
            <a:lstStyle/>
            <a:p>
              <a:pPr marL="0" marR="0" lvl="0" indent="0" defTabSz="913205" eaLnBrk="1" fontAlgn="auto" latinLnBrk="0" hangingPunct="1">
                <a:lnSpc>
                  <a:spcPct val="100000"/>
                </a:lnSpc>
                <a:spcBef>
                  <a:spcPts val="0"/>
                </a:spcBef>
                <a:spcAft>
                  <a:spcPts val="0"/>
                </a:spcAft>
                <a:buClrTx/>
                <a:buSzTx/>
                <a:buFontTx/>
                <a:buNone/>
                <a:tabLst/>
                <a:defRPr/>
              </a:pPr>
              <a:endParaRPr kumimoji="0" lang="en-US" sz="1763" b="1" i="0" u="none" strike="noStrike" kern="0" cap="none" spc="0" normalizeH="0" baseline="0" noProof="0">
                <a:ln>
                  <a:noFill/>
                </a:ln>
                <a:solidFill>
                  <a:srgbClr val="505050"/>
                </a:solidFill>
                <a:effectLst/>
                <a:uLnTx/>
                <a:uFillTx/>
                <a:ea typeface="MS PGothic" panose="020B0600070205080204" pitchFamily="34" charset="-128"/>
              </a:endParaRPr>
            </a:p>
          </p:txBody>
        </p:sp>
      </p:grpSp>
      <p:sp>
        <p:nvSpPr>
          <p:cNvPr id="79" name="TextBox 78"/>
          <p:cNvSpPr txBox="1"/>
          <p:nvPr/>
        </p:nvSpPr>
        <p:spPr>
          <a:xfrm>
            <a:off x="1244663" y="3095578"/>
            <a:ext cx="1448247" cy="853081"/>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err="1">
                <a:ln>
                  <a:noFill/>
                </a:ln>
                <a:gradFill>
                  <a:gsLst>
                    <a:gs pos="12097">
                      <a:srgbClr val="FFFFFF"/>
                    </a:gs>
                    <a:gs pos="34000">
                      <a:srgbClr val="FFFFFF"/>
                    </a:gs>
                  </a:gsLst>
                  <a:lin ang="5400000" scaled="0"/>
                </a:gradFill>
                <a:effectLst/>
                <a:uLnTx/>
                <a:uFillTx/>
                <a:ea typeface="MS PGothic" panose="020B0600070205080204" pitchFamily="34" charset="-128"/>
              </a:rPr>
              <a:t>LifecycleMgmt</a:t>
            </a:r>
            <a:endPar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endParaRPr>
          </a:p>
        </p:txBody>
      </p:sp>
      <p:sp>
        <p:nvSpPr>
          <p:cNvPr id="80" name="TextBox 79"/>
          <p:cNvSpPr txBox="1"/>
          <p:nvPr/>
        </p:nvSpPr>
        <p:spPr>
          <a:xfrm>
            <a:off x="2714123" y="3116683"/>
            <a:ext cx="1915934" cy="853081"/>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Independent Scaling</a:t>
            </a:r>
          </a:p>
        </p:txBody>
      </p:sp>
      <p:sp>
        <p:nvSpPr>
          <p:cNvPr id="81" name="TextBox 80"/>
          <p:cNvSpPr txBox="1"/>
          <p:nvPr/>
        </p:nvSpPr>
        <p:spPr>
          <a:xfrm>
            <a:off x="4732323" y="3101199"/>
            <a:ext cx="1915934" cy="83238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a:ln>
                  <a:noFill/>
                </a:ln>
                <a:gradFill>
                  <a:gsLst>
                    <a:gs pos="12097">
                      <a:srgbClr val="FFFFFF"/>
                    </a:gs>
                    <a:gs pos="34000">
                      <a:srgbClr val="FFFFFF"/>
                    </a:gs>
                  </a:gsLst>
                  <a:lin ang="5400000" scaled="0"/>
                </a:gradFill>
                <a:effectLst/>
                <a:uLnTx/>
                <a:uFillTx/>
                <a:ea typeface="MS PGothic" panose="020B0600070205080204" pitchFamily="34" charset="-128"/>
              </a:rPr>
              <a:t>Rolling Upgrades</a:t>
            </a:r>
            <a:endPar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endParaRPr>
          </a:p>
        </p:txBody>
      </p:sp>
      <p:sp>
        <p:nvSpPr>
          <p:cNvPr id="82" name="TextBox 81"/>
          <p:cNvSpPr txBox="1"/>
          <p:nvPr/>
        </p:nvSpPr>
        <p:spPr>
          <a:xfrm>
            <a:off x="6789069" y="3100766"/>
            <a:ext cx="1623593" cy="842703"/>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Always On</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Availability</a:t>
            </a:r>
          </a:p>
        </p:txBody>
      </p:sp>
      <p:sp>
        <p:nvSpPr>
          <p:cNvPr id="83" name="TextBox 82"/>
          <p:cNvSpPr txBox="1"/>
          <p:nvPr/>
        </p:nvSpPr>
        <p:spPr>
          <a:xfrm>
            <a:off x="8466815" y="3149722"/>
            <a:ext cx="1623593" cy="832395"/>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Resource</a:t>
            </a:r>
            <a:b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b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Efficient</a:t>
            </a:r>
          </a:p>
        </p:txBody>
      </p:sp>
      <p:sp>
        <p:nvSpPr>
          <p:cNvPr id="97" name="TextBox 96"/>
          <p:cNvSpPr txBox="1"/>
          <p:nvPr/>
        </p:nvSpPr>
        <p:spPr>
          <a:xfrm>
            <a:off x="9935666" y="3099997"/>
            <a:ext cx="1623593" cy="907826"/>
          </a:xfrm>
          <a:prstGeom prst="rect">
            <a:avLst/>
          </a:prstGeom>
          <a:noFill/>
        </p:spPr>
        <p:txBody>
          <a:bodyPr wrap="square" lIns="179057" tIns="143245" rIns="179057" bIns="143245" rtlCol="0">
            <a:spAutoFit/>
          </a:bodyPr>
          <a:lstStyle/>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Stateless/</a:t>
            </a:r>
          </a:p>
          <a:p>
            <a:pPr marL="0" marR="0" lvl="0" indent="0" algn="ctr" defTabSz="913205" eaLnBrk="1" fontAlgn="auto" latinLnBrk="0" hangingPunct="1">
              <a:lnSpc>
                <a:spcPct val="90000"/>
              </a:lnSpc>
              <a:spcBef>
                <a:spcPts val="0"/>
              </a:spcBef>
              <a:spcAft>
                <a:spcPts val="587"/>
              </a:spcAft>
              <a:buClrTx/>
              <a:buSzTx/>
              <a:buFontTx/>
              <a:buNone/>
              <a:tabLst/>
              <a:defRPr/>
            </a:pPr>
            <a:r>
              <a:rPr kumimoji="0" lang="en-US" sz="1961" b="0" i="0" u="none" strike="noStrike" kern="0" cap="none" spc="0" normalizeH="0" baseline="0" noProof="0" dirty="0">
                <a:ln>
                  <a:noFill/>
                </a:ln>
                <a:gradFill>
                  <a:gsLst>
                    <a:gs pos="12097">
                      <a:srgbClr val="FFFFFF"/>
                    </a:gs>
                    <a:gs pos="34000">
                      <a:srgbClr val="FFFFFF"/>
                    </a:gs>
                  </a:gsLst>
                  <a:lin ang="5400000" scaled="0"/>
                </a:gradFill>
                <a:effectLst/>
                <a:uLnTx/>
                <a:uFillTx/>
                <a:ea typeface="MS PGothic" panose="020B0600070205080204" pitchFamily="34" charset="-128"/>
              </a:rPr>
              <a:t>Stateful</a:t>
            </a:r>
          </a:p>
        </p:txBody>
      </p:sp>
      <p:pic>
        <p:nvPicPr>
          <p:cNvPr id="2" name="Picture 1" descr="2073251155_0451f31674.jpg"/>
          <p:cNvPicPr>
            <a:picLocks noChangeAspect="1"/>
          </p:cNvPicPr>
          <p:nvPr/>
        </p:nvPicPr>
        <p:blipFill>
          <a:blip r:embed="rId3"/>
          <a:stretch>
            <a:fillRect/>
          </a:stretch>
        </p:blipFill>
        <p:spPr>
          <a:xfrm>
            <a:off x="8730743" y="4575809"/>
            <a:ext cx="1289477" cy="1039922"/>
          </a:xfrm>
          <a:prstGeom prst="rect">
            <a:avLst/>
          </a:prstGeom>
          <a:noFill/>
        </p:spPr>
      </p:pic>
      <p:sp>
        <p:nvSpPr>
          <p:cNvPr id="36" name="TextBox 35"/>
          <p:cNvSpPr txBox="1"/>
          <p:nvPr/>
        </p:nvSpPr>
        <p:spPr>
          <a:xfrm>
            <a:off x="8523716" y="5595361"/>
            <a:ext cx="2168823" cy="620877"/>
          </a:xfrm>
          <a:prstGeom prst="rect">
            <a:avLst/>
          </a:prstGeom>
          <a:noFill/>
        </p:spPr>
        <p:txBody>
          <a:bodyPr wrap="square" lIns="179057" tIns="143245" rIns="179057" bIns="143245" rtlCol="0">
            <a:spAutoFit/>
          </a:bodyPr>
          <a:lstStyle/>
          <a:p>
            <a:pPr marL="0" marR="0" lvl="0" indent="0" defTabSz="913205" eaLnBrk="1" fontAlgn="auto" latinLnBrk="0" hangingPunct="1">
              <a:lnSpc>
                <a:spcPct val="90000"/>
              </a:lnSpc>
              <a:spcBef>
                <a:spcPts val="0"/>
              </a:spcBef>
              <a:spcAft>
                <a:spcPts val="587"/>
              </a:spcAft>
              <a:buClrTx/>
              <a:buSzTx/>
              <a:buFontTx/>
              <a:buNone/>
              <a:tabLst/>
              <a:defRPr/>
            </a:pPr>
            <a:r>
              <a:rPr kumimoji="0" lang="en-US" sz="2350" b="0" i="0" u="none" strike="noStrike" kern="0" cap="none" spc="0" normalizeH="0" baseline="0" noProof="0" dirty="0">
                <a:ln>
                  <a:noFill/>
                </a:ln>
                <a:solidFill>
                  <a:sysClr val="windowText" lastClr="000000"/>
                </a:solidFill>
                <a:effectLst/>
                <a:uLnTx/>
                <a:uFillTx/>
                <a:ea typeface="MS PGothic" panose="020B0600070205080204" pitchFamily="34" charset="-128"/>
              </a:rPr>
              <a:t>Developer</a:t>
            </a:r>
          </a:p>
        </p:txBody>
      </p:sp>
      <p:sp>
        <p:nvSpPr>
          <p:cNvPr id="4" name="Title 3"/>
          <p:cNvSpPr>
            <a:spLocks noGrp="1"/>
          </p:cNvSpPr>
          <p:nvPr>
            <p:ph type="title"/>
          </p:nvPr>
        </p:nvSpPr>
        <p:spPr/>
        <p:txBody>
          <a:bodyPr/>
          <a:lstStyle/>
          <a:p>
            <a:r>
              <a:rPr lang="en-US" dirty="0"/>
              <a:t>Service Fabric: A </a:t>
            </a:r>
            <a:r>
              <a:rPr lang="en-US" dirty="0" err="1"/>
              <a:t>Microservices</a:t>
            </a:r>
            <a:r>
              <a:rPr lang="en-US" dirty="0"/>
              <a:t> Platform</a:t>
            </a:r>
          </a:p>
        </p:txBody>
      </p:sp>
    </p:spTree>
    <p:extLst>
      <p:ext uri="{BB962C8B-B14F-4D97-AF65-F5344CB8AC3E}">
        <p14:creationId xmlns:p14="http://schemas.microsoft.com/office/powerpoint/2010/main" val="32798995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pic>
        <p:nvPicPr>
          <p:cNvPr id="23554" name="Picture 2" descr="Service Fabric platform application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551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Application Concepts</a:t>
            </a:r>
            <a:endParaRPr lang="zh-TW" altLang="en-US" dirty="0"/>
          </a:p>
        </p:txBody>
      </p:sp>
      <p:sp>
        <p:nvSpPr>
          <p:cNvPr id="7" name="Content Placeholder 7"/>
          <p:cNvSpPr txBox="1">
            <a:spLocks/>
          </p:cNvSpPr>
          <p:nvPr/>
        </p:nvSpPr>
        <p:spPr>
          <a:xfrm>
            <a:off x="370410" y="1190767"/>
            <a:ext cx="11504430" cy="347787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altLang="zh-TW"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Application</a:t>
            </a:r>
          </a:p>
          <a:p>
            <a:pPr marL="698500" lvl="1" indent="-457200">
              <a:defRPr/>
            </a:pPr>
            <a:r>
              <a:rPr lang="en-US" altLang="zh-TW" sz="2000" dirty="0"/>
              <a:t>Application Type </a:t>
            </a:r>
          </a:p>
          <a:p>
            <a:pPr marL="698500" lvl="1" indent="-457200">
              <a:defRPr/>
            </a:pPr>
            <a:r>
              <a:rPr lang="en-US" altLang="zh-TW" sz="2000" dirty="0"/>
              <a:t>Application Package. </a:t>
            </a:r>
          </a:p>
          <a:p>
            <a:pPr marL="698500" lvl="1" indent="-457200">
              <a:defRPr/>
            </a:pPr>
            <a:r>
              <a:rPr lang="en-US" altLang="zh-TW" sz="2000" dirty="0"/>
              <a:t>Named Application</a:t>
            </a:r>
          </a:p>
          <a:p>
            <a:pPr marL="457200" marR="0" lvl="0" indent="-457200" algn="l" defTabSz="932742" rtl="0" eaLnBrk="1" fontAlgn="auto" latinLnBrk="0" hangingPunct="1">
              <a:lnSpc>
                <a:spcPct val="90000"/>
              </a:lnSpc>
              <a:spcBef>
                <a:spcPct val="20000"/>
              </a:spcBef>
              <a:spcAft>
                <a:spcPts val="0"/>
              </a:spcAft>
              <a:buClrTx/>
              <a:buSzPct val="90000"/>
              <a:buFont typeface="+mj-lt"/>
              <a:buAutoNum type="arabicPeriod"/>
              <a:tabLst/>
              <a:defRPr/>
            </a:pPr>
            <a:r>
              <a:rPr lang="en-US" sz="2400" dirty="0"/>
              <a:t>Service</a:t>
            </a:r>
          </a:p>
          <a:p>
            <a:pPr marL="698500" lvl="1" indent="-457200" defTabSz="914400">
              <a:lnSpc>
                <a:spcPct val="100000"/>
              </a:lnSpc>
              <a:spcBef>
                <a:spcPts val="0"/>
              </a:spcBef>
              <a:buSzTx/>
              <a:defRPr/>
            </a:pPr>
            <a:r>
              <a:rPr lang="en-US" altLang="zh-TW" sz="2000" dirty="0">
                <a:solidFill>
                  <a:srgbClr val="505050"/>
                </a:solidFill>
              </a:rPr>
              <a:t>Service Type</a:t>
            </a:r>
          </a:p>
          <a:p>
            <a:pPr marL="457200" lvl="2" indent="0" defTabSz="914400">
              <a:lnSpc>
                <a:spcPct val="100000"/>
              </a:lnSpc>
              <a:spcBef>
                <a:spcPts val="0"/>
              </a:spcBef>
              <a:buSzTx/>
              <a:buNone/>
              <a:defRPr/>
            </a:pPr>
            <a:r>
              <a:rPr lang="en-US" altLang="zh-TW" sz="2000" dirty="0">
                <a:solidFill>
                  <a:srgbClr val="505050"/>
                </a:solidFill>
              </a:rPr>
              <a:t>- Stateless</a:t>
            </a:r>
          </a:p>
          <a:p>
            <a:pPr marL="457200" lvl="2" indent="0" defTabSz="914400">
              <a:lnSpc>
                <a:spcPct val="100000"/>
              </a:lnSpc>
              <a:spcBef>
                <a:spcPts val="0"/>
              </a:spcBef>
              <a:buSzTx/>
              <a:buNone/>
              <a:defRPr/>
            </a:pPr>
            <a:r>
              <a:rPr lang="en-US" altLang="zh-TW" sz="2000" dirty="0">
                <a:solidFill>
                  <a:srgbClr val="505050"/>
                </a:solidFill>
              </a:rPr>
              <a:t>- Stateful</a:t>
            </a:r>
          </a:p>
          <a:p>
            <a:pPr marL="698500" lvl="1" indent="-457200" defTabSz="914400">
              <a:lnSpc>
                <a:spcPct val="100000"/>
              </a:lnSpc>
              <a:spcBef>
                <a:spcPts val="0"/>
              </a:spcBef>
              <a:buSzTx/>
              <a:defRPr/>
            </a:pPr>
            <a:r>
              <a:rPr lang="en-US" altLang="zh-TW" sz="2000" dirty="0">
                <a:solidFill>
                  <a:srgbClr val="505050"/>
                </a:solidFill>
              </a:rPr>
              <a:t>Service Package</a:t>
            </a:r>
          </a:p>
          <a:p>
            <a:pPr marL="698500" lvl="1" indent="-457200" defTabSz="914400">
              <a:lnSpc>
                <a:spcPct val="100000"/>
              </a:lnSpc>
              <a:spcBef>
                <a:spcPts val="0"/>
              </a:spcBef>
              <a:buSzTx/>
              <a:defRPr/>
            </a:pPr>
            <a:r>
              <a:rPr lang="en-US" altLang="zh-TW" sz="2000" dirty="0">
                <a:solidFill>
                  <a:srgbClr val="505050"/>
                </a:solidFill>
              </a:rPr>
              <a:t>Named Service</a:t>
            </a:r>
            <a:endParaRPr lang="en-NZ" sz="2000" dirty="0"/>
          </a:p>
        </p:txBody>
      </p:sp>
      <p:pic>
        <p:nvPicPr>
          <p:cNvPr id="2" name="Picture 1"/>
          <p:cNvPicPr>
            <a:picLocks noChangeAspect="1"/>
          </p:cNvPicPr>
          <p:nvPr/>
        </p:nvPicPr>
        <p:blipFill>
          <a:blip r:embed="rId3"/>
          <a:stretch>
            <a:fillRect/>
          </a:stretch>
        </p:blipFill>
        <p:spPr>
          <a:xfrm>
            <a:off x="4243559" y="2596328"/>
            <a:ext cx="7633914" cy="1480371"/>
          </a:xfrm>
          <a:prstGeom prst="rect">
            <a:avLst/>
          </a:prstGeom>
        </p:spPr>
      </p:pic>
      <p:sp>
        <p:nvSpPr>
          <p:cNvPr id="8" name="TextBox 7"/>
          <p:cNvSpPr txBox="1"/>
          <p:nvPr/>
        </p:nvSpPr>
        <p:spPr>
          <a:xfrm>
            <a:off x="507448" y="6150114"/>
            <a:ext cx="10191814" cy="707886"/>
          </a:xfrm>
          <a:prstGeom prst="rect">
            <a:avLst/>
          </a:prstGeom>
          <a:noFill/>
        </p:spPr>
        <p:txBody>
          <a:bodyPr wrap="square">
            <a:spAutoFit/>
          </a:bodyPr>
          <a:lstStyle/>
          <a:p>
            <a:pPr lvl="0" defTabSz="914367">
              <a:defRPr/>
            </a:pPr>
            <a:r>
              <a:rPr lang="en-US" sz="2000" kern="0" dirty="0">
                <a:solidFill>
                  <a:srgbClr val="969696"/>
                </a:solidFill>
                <a:hlinkClick r:id="rId4"/>
              </a:rPr>
              <a:t>https://docs.microsoft.com/en-us/azure/service-fabric/service-fabric-technical-overview</a:t>
            </a:r>
            <a:endParaRPr lang="en-US" sz="2000" kern="0" dirty="0">
              <a:solidFill>
                <a:srgbClr val="969696"/>
              </a:solidFill>
            </a:endParaRPr>
          </a:p>
          <a:p>
            <a:pPr lvl="0" defTabSz="914367">
              <a:defRPr/>
            </a:pPr>
            <a:endParaRPr kumimoji="0" lang="en-US" sz="2000" b="0" i="0" u="none" strike="noStrike" kern="0" cap="none" spc="0" normalizeH="0" baseline="0" noProof="0" dirty="0">
              <a:ln>
                <a:noFill/>
              </a:ln>
              <a:solidFill>
                <a:srgbClr val="969696"/>
              </a:solidFill>
              <a:effectLst/>
              <a:uLnTx/>
              <a:uFillTx/>
            </a:endParaRPr>
          </a:p>
        </p:txBody>
      </p:sp>
    </p:spTree>
    <p:extLst>
      <p:ext uri="{BB962C8B-B14F-4D97-AF65-F5344CB8AC3E}">
        <p14:creationId xmlns:p14="http://schemas.microsoft.com/office/powerpoint/2010/main" val="925433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Stateless and Stateful in Service Fabric</a:t>
            </a:r>
            <a:endParaRPr lang="zh-TW" altLang="en-US" dirty="0"/>
          </a:p>
        </p:txBody>
      </p:sp>
      <p:sp>
        <p:nvSpPr>
          <p:cNvPr id="8" name="TextBox 7"/>
          <p:cNvSpPr txBox="1"/>
          <p:nvPr/>
        </p:nvSpPr>
        <p:spPr>
          <a:xfrm>
            <a:off x="774148" y="6016764"/>
            <a:ext cx="10191814" cy="707886"/>
          </a:xfrm>
          <a:prstGeom prst="rect">
            <a:avLst/>
          </a:prstGeom>
          <a:noFill/>
        </p:spPr>
        <p:txBody>
          <a:bodyPr wrap="square">
            <a:spAutoFit/>
          </a:bodyPr>
          <a:lstStyle/>
          <a:p>
            <a:pPr lvl="0" defTabSz="914367">
              <a:defRPr/>
            </a:pPr>
            <a:r>
              <a:rPr lang="en-US" sz="2000" kern="0" dirty="0">
                <a:solidFill>
                  <a:srgbClr val="969696"/>
                </a:solidFill>
                <a:hlinkClick r:id="rId3"/>
              </a:rPr>
              <a:t>https://docs.microsoft.com/en-us/azure/service-fabric/service-fabric-content-roadmap</a:t>
            </a:r>
            <a:endParaRPr lang="en-US" sz="2000" kern="0" dirty="0">
              <a:solidFill>
                <a:srgbClr val="969696"/>
              </a:solidFill>
              <a:latin typeface="Segoe UI"/>
            </a:endParaRPr>
          </a:p>
          <a:p>
            <a:pPr lvl="0" defTabSz="914367">
              <a:defRPr/>
            </a:pPr>
            <a:endParaRPr lang="en-US" sz="2000" kern="0" dirty="0">
              <a:solidFill>
                <a:srgbClr val="969696"/>
              </a:solidFill>
            </a:endParaRPr>
          </a:p>
        </p:txBody>
      </p:sp>
      <p:pic>
        <p:nvPicPr>
          <p:cNvPr id="23554" name="Picture 2" descr="Partitions and replicas within a 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3049" y="1517802"/>
            <a:ext cx="6929056" cy="300657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7"/>
          <p:cNvSpPr txBox="1">
            <a:spLocks/>
          </p:cNvSpPr>
          <p:nvPr/>
        </p:nvSpPr>
        <p:spPr>
          <a:xfrm>
            <a:off x="370410" y="1106681"/>
            <a:ext cx="4185959" cy="504753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Stateless</a:t>
            </a:r>
          </a:p>
          <a:p>
            <a:pPr lvl="1" indent="-342900">
              <a:defRPr/>
            </a:pPr>
            <a:r>
              <a:rPr lang="en-US" sz="2000" dirty="0">
                <a:gradFill>
                  <a:gsLst>
                    <a:gs pos="1250">
                      <a:srgbClr val="505050"/>
                    </a:gs>
                    <a:gs pos="100000">
                      <a:srgbClr val="505050"/>
                    </a:gs>
                  </a:gsLst>
                  <a:lin ang="5400000" scaled="0"/>
                </a:gradFill>
                <a:latin typeface="Segoe UI Light"/>
              </a:rPr>
              <a:t>Can store persistent state in an external storage service such as Azure Storage, Azure SQL Database, or Azure Cosmos DB. Use a stateless service when the service has no persistent storage at all.</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Stateful</a:t>
            </a:r>
          </a:p>
          <a:p>
            <a:pPr lvl="1" indent="-342900">
              <a:defRPr/>
            </a:pPr>
            <a:r>
              <a:rPr lang="en-US" altLang="zh-TW" sz="2000" dirty="0">
                <a:gradFill>
                  <a:gsLst>
                    <a:gs pos="1250">
                      <a:srgbClr val="505050"/>
                    </a:gs>
                    <a:gs pos="100000">
                      <a:srgbClr val="505050"/>
                    </a:gs>
                  </a:gsLst>
                  <a:lin ang="5400000" scaled="0"/>
                </a:gradFill>
                <a:latin typeface="Segoe UI Light"/>
              </a:rPr>
              <a:t>A Stateful service uses Service Fabric to manage your service's state via its </a:t>
            </a:r>
            <a:r>
              <a:rPr lang="en-US" altLang="zh-TW" sz="2000" b="1" dirty="0">
                <a:gradFill>
                  <a:gsLst>
                    <a:gs pos="1250">
                      <a:srgbClr val="505050"/>
                    </a:gs>
                    <a:gs pos="100000">
                      <a:srgbClr val="505050"/>
                    </a:gs>
                  </a:gsLst>
                  <a:lin ang="5400000" scaled="0"/>
                </a:gradFill>
                <a:latin typeface="Segoe UI Light"/>
              </a:rPr>
              <a:t>Reliable Collections</a:t>
            </a:r>
            <a:r>
              <a:rPr lang="en-US" altLang="zh-TW" sz="2000" dirty="0">
                <a:gradFill>
                  <a:gsLst>
                    <a:gs pos="1250">
                      <a:srgbClr val="505050"/>
                    </a:gs>
                    <a:gs pos="100000">
                      <a:srgbClr val="505050"/>
                    </a:gs>
                  </a:gsLst>
                  <a:lin ang="5400000" scaled="0"/>
                </a:gradFill>
                <a:latin typeface="Segoe UI Light"/>
              </a:rPr>
              <a:t> or </a:t>
            </a:r>
            <a:r>
              <a:rPr lang="en-US" altLang="zh-TW" sz="2000" b="1" dirty="0">
                <a:gradFill>
                  <a:gsLst>
                    <a:gs pos="1250">
                      <a:srgbClr val="505050"/>
                    </a:gs>
                    <a:gs pos="100000">
                      <a:srgbClr val="505050"/>
                    </a:gs>
                  </a:gsLst>
                  <a:lin ang="5400000" scaled="0"/>
                </a:gradFill>
                <a:latin typeface="Segoe UI Light"/>
              </a:rPr>
              <a:t>Reliable Actors</a:t>
            </a:r>
            <a:r>
              <a:rPr lang="en-US" altLang="zh-TW" sz="2000" dirty="0">
                <a:gradFill>
                  <a:gsLst>
                    <a:gs pos="1250">
                      <a:srgbClr val="505050"/>
                    </a:gs>
                    <a:gs pos="100000">
                      <a:srgbClr val="505050"/>
                    </a:gs>
                  </a:gsLst>
                  <a:lin ang="5400000" scaled="0"/>
                </a:gradFill>
                <a:latin typeface="Segoe UI Light"/>
              </a:rPr>
              <a:t> programming models.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sz="2000" dirty="0">
              <a:gradFill>
                <a:gsLst>
                  <a:gs pos="1250">
                    <a:srgbClr val="505050"/>
                  </a:gs>
                  <a:gs pos="100000">
                    <a:srgbClr val="505050"/>
                  </a:gs>
                </a:gsLst>
                <a:lin ang="5400000" scaled="0"/>
              </a:gradFill>
              <a:latin typeface="Segoe UI Light"/>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147370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Application Concepts</a:t>
            </a:r>
            <a:endParaRPr lang="zh-TW" altLang="en-US" dirty="0"/>
          </a:p>
        </p:txBody>
      </p:sp>
      <p:pic>
        <p:nvPicPr>
          <p:cNvPr id="4" name="Picture 2" descr="Service Fabric application types and service 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231" y="2804097"/>
            <a:ext cx="6489422" cy="209787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7"/>
          <p:cNvSpPr txBox="1">
            <a:spLocks/>
          </p:cNvSpPr>
          <p:nvPr/>
        </p:nvSpPr>
        <p:spPr>
          <a:xfrm>
            <a:off x="370410" y="1190767"/>
            <a:ext cx="4185959" cy="33547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Code Package</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Guest Executables</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Service Host Executables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Built-in programming models</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Reliable Services</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Reliable Actors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16865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Services we deployed in Connected Device Studio</a:t>
            </a:r>
            <a:endParaRPr lang="zh-TW" altLang="en-US" dirty="0"/>
          </a:p>
        </p:txBody>
      </p:sp>
      <p:sp>
        <p:nvSpPr>
          <p:cNvPr id="7" name="Content Placeholder 7"/>
          <p:cNvSpPr txBox="1">
            <a:spLocks/>
          </p:cNvSpPr>
          <p:nvPr/>
        </p:nvSpPr>
        <p:spPr>
          <a:xfrm>
            <a:off x="370410" y="1190767"/>
            <a:ext cx="4185959" cy="181588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Alarm Ops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Infra Ops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Routine Task</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IoT Hub Receiver</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3568357856"/>
              </p:ext>
            </p:extLst>
          </p:nvPr>
        </p:nvGraphicFramePr>
        <p:xfrm>
          <a:off x="370409" y="3006649"/>
          <a:ext cx="11745391" cy="3107279"/>
        </p:xfrm>
        <a:graphic>
          <a:graphicData uri="http://schemas.openxmlformats.org/drawingml/2006/table">
            <a:tbl>
              <a:tblPr firstRow="1" bandRow="1">
                <a:tableStyleId>{5C22544A-7EE6-4342-B048-85BDC9FD1C3A}</a:tableStyleId>
              </a:tblPr>
              <a:tblGrid>
                <a:gridCol w="1456986">
                  <a:extLst>
                    <a:ext uri="{9D8B030D-6E8A-4147-A177-3AD203B41FA5}">
                      <a16:colId xmlns:a16="http://schemas.microsoft.com/office/drawing/2014/main" val="484124453"/>
                    </a:ext>
                  </a:extLst>
                </a:gridCol>
                <a:gridCol w="2207181">
                  <a:extLst>
                    <a:ext uri="{9D8B030D-6E8A-4147-A177-3AD203B41FA5}">
                      <a16:colId xmlns:a16="http://schemas.microsoft.com/office/drawing/2014/main" val="1643504966"/>
                    </a:ext>
                  </a:extLst>
                </a:gridCol>
                <a:gridCol w="1610672">
                  <a:extLst>
                    <a:ext uri="{9D8B030D-6E8A-4147-A177-3AD203B41FA5}">
                      <a16:colId xmlns:a16="http://schemas.microsoft.com/office/drawing/2014/main" val="3345957772"/>
                    </a:ext>
                  </a:extLst>
                </a:gridCol>
                <a:gridCol w="1315029">
                  <a:extLst>
                    <a:ext uri="{9D8B030D-6E8A-4147-A177-3AD203B41FA5}">
                      <a16:colId xmlns:a16="http://schemas.microsoft.com/office/drawing/2014/main" val="671545114"/>
                    </a:ext>
                  </a:extLst>
                </a:gridCol>
                <a:gridCol w="1440824">
                  <a:extLst>
                    <a:ext uri="{9D8B030D-6E8A-4147-A177-3AD203B41FA5}">
                      <a16:colId xmlns:a16="http://schemas.microsoft.com/office/drawing/2014/main" val="2667065511"/>
                    </a:ext>
                  </a:extLst>
                </a:gridCol>
                <a:gridCol w="1021195">
                  <a:extLst>
                    <a:ext uri="{9D8B030D-6E8A-4147-A177-3AD203B41FA5}">
                      <a16:colId xmlns:a16="http://schemas.microsoft.com/office/drawing/2014/main" val="1723544328"/>
                    </a:ext>
                  </a:extLst>
                </a:gridCol>
                <a:gridCol w="1444371">
                  <a:extLst>
                    <a:ext uri="{9D8B030D-6E8A-4147-A177-3AD203B41FA5}">
                      <a16:colId xmlns:a16="http://schemas.microsoft.com/office/drawing/2014/main" val="3765336753"/>
                    </a:ext>
                  </a:extLst>
                </a:gridCol>
                <a:gridCol w="1249133">
                  <a:extLst>
                    <a:ext uri="{9D8B030D-6E8A-4147-A177-3AD203B41FA5}">
                      <a16:colId xmlns:a16="http://schemas.microsoft.com/office/drawing/2014/main" val="4061004759"/>
                    </a:ext>
                  </a:extLst>
                </a:gridCol>
              </a:tblGrid>
              <a:tr h="634005">
                <a:tc>
                  <a:txBody>
                    <a:bodyPr/>
                    <a:lstStyle/>
                    <a:p>
                      <a:pPr algn="ctr"/>
                      <a:r>
                        <a:rPr lang="en-US" altLang="zh-TW" dirty="0"/>
                        <a:t>Task</a:t>
                      </a:r>
                      <a:endParaRPr lang="zh-TW" altLang="en-US" dirty="0"/>
                    </a:p>
                  </a:txBody>
                  <a:tcPr/>
                </a:tc>
                <a:tc>
                  <a:txBody>
                    <a:bodyPr/>
                    <a:lstStyle/>
                    <a:p>
                      <a:pPr algn="ctr"/>
                      <a:r>
                        <a:rPr lang="en-US" altLang="zh-TW" dirty="0"/>
                        <a:t>Application</a:t>
                      </a:r>
                    </a:p>
                    <a:p>
                      <a:pPr algn="ctr"/>
                      <a:r>
                        <a:rPr lang="en-US" altLang="zh-TW" dirty="0"/>
                        <a:t>Type</a:t>
                      </a:r>
                      <a:endParaRPr lang="zh-TW" altLang="en-US" dirty="0"/>
                    </a:p>
                  </a:txBody>
                  <a:tcPr/>
                </a:tc>
                <a:tc>
                  <a:txBody>
                    <a:bodyPr/>
                    <a:lstStyle/>
                    <a:p>
                      <a:pPr algn="ctr"/>
                      <a:r>
                        <a:rPr lang="en-US" altLang="zh-TW" dirty="0"/>
                        <a:t>Application</a:t>
                      </a:r>
                      <a:endParaRPr lang="zh-TW" altLang="en-US" dirty="0"/>
                    </a:p>
                  </a:txBody>
                  <a:tcPr/>
                </a:tc>
                <a:tc>
                  <a:txBody>
                    <a:bodyPr/>
                    <a:lstStyle/>
                    <a:p>
                      <a:pPr algn="ctr"/>
                      <a:r>
                        <a:rPr lang="en-US" altLang="zh-TW" dirty="0"/>
                        <a:t>Instance</a:t>
                      </a:r>
                      <a:endParaRPr lang="zh-TW" altLang="en-US" dirty="0"/>
                    </a:p>
                  </a:txBody>
                  <a:tcPr/>
                </a:tc>
                <a:tc>
                  <a:txBody>
                    <a:bodyPr/>
                    <a:lstStyle/>
                    <a:p>
                      <a:pPr algn="ctr"/>
                      <a:r>
                        <a:rPr lang="en-US" altLang="zh-TW" dirty="0"/>
                        <a:t>Service</a:t>
                      </a:r>
                    </a:p>
                    <a:p>
                      <a:pPr algn="ctr"/>
                      <a:r>
                        <a:rPr lang="en-US" altLang="zh-TW" dirty="0"/>
                        <a:t>Type</a:t>
                      </a:r>
                      <a:endParaRPr lang="zh-TW" altLang="en-US" dirty="0"/>
                    </a:p>
                  </a:txBody>
                  <a:tcPr/>
                </a:tc>
                <a:tc>
                  <a:txBody>
                    <a:bodyPr/>
                    <a:lstStyle/>
                    <a:p>
                      <a:pPr algn="ctr"/>
                      <a:r>
                        <a:rPr lang="en-US" altLang="zh-TW" dirty="0"/>
                        <a:t>Service</a:t>
                      </a:r>
                    </a:p>
                    <a:p>
                      <a:pPr algn="ctr"/>
                      <a:r>
                        <a:rPr lang="en-US" altLang="zh-TW" dirty="0"/>
                        <a:t>Kind</a:t>
                      </a:r>
                      <a:endParaRPr lang="zh-TW" altLang="en-US" dirty="0"/>
                    </a:p>
                  </a:txBody>
                  <a:tcPr/>
                </a:tc>
                <a:tc>
                  <a:txBody>
                    <a:bodyPr/>
                    <a:lstStyle/>
                    <a:p>
                      <a:pPr algn="ctr"/>
                      <a:r>
                        <a:rPr lang="en-US" altLang="zh-TW" dirty="0"/>
                        <a:t>Service</a:t>
                      </a:r>
                      <a:endParaRPr lang="zh-TW" altLang="en-US" dirty="0"/>
                    </a:p>
                  </a:txBody>
                  <a:tcPr/>
                </a:tc>
                <a:tc>
                  <a:txBody>
                    <a:bodyPr/>
                    <a:lstStyle/>
                    <a:p>
                      <a:pPr algn="ctr"/>
                      <a:r>
                        <a:rPr lang="en-US" altLang="zh-TW" dirty="0"/>
                        <a:t>Code </a:t>
                      </a:r>
                    </a:p>
                    <a:p>
                      <a:pPr algn="ctr"/>
                      <a:r>
                        <a:rPr lang="en-US" altLang="zh-TW" dirty="0"/>
                        <a:t>Package</a:t>
                      </a:r>
                      <a:endParaRPr lang="zh-TW" altLang="en-US" dirty="0"/>
                    </a:p>
                  </a:txBody>
                  <a:tcPr/>
                </a:tc>
                <a:extLst>
                  <a:ext uri="{0D108BD9-81ED-4DB2-BD59-A6C34878D82A}">
                    <a16:rowId xmlns:a16="http://schemas.microsoft.com/office/drawing/2014/main" val="1252698725"/>
                  </a:ext>
                </a:extLst>
              </a:tr>
              <a:tr h="521941">
                <a:tc>
                  <a:txBody>
                    <a:bodyPr/>
                    <a:lstStyle/>
                    <a:p>
                      <a:r>
                        <a:rPr lang="en-US" altLang="zh-TW" sz="1400" kern="1200" dirty="0">
                          <a:solidFill>
                            <a:schemeClr val="dk1"/>
                          </a:solidFill>
                          <a:latin typeface="+mn-lt"/>
                          <a:ea typeface="+mn-ea"/>
                          <a:cs typeface="+mn-cs"/>
                        </a:rPr>
                        <a:t>Alarm Ops</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SrvFabricType</a:t>
                      </a:r>
                      <a:endParaRPr lang="zh-TW" altLang="en-US" sz="1400" kern="1200" dirty="0">
                        <a:solidFill>
                          <a:schemeClr val="dk1"/>
                        </a:solidFill>
                        <a:latin typeface="+mn-lt"/>
                        <a:ea typeface="+mn-ea"/>
                        <a:cs typeface="+mn-cs"/>
                      </a:endParaRP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ltLang="zh-TW" sz="1400" kern="1200" dirty="0" err="1">
                          <a:solidFill>
                            <a:schemeClr val="dk1"/>
                          </a:solidFill>
                          <a:latin typeface="+mn-lt"/>
                          <a:ea typeface="+mn-ea"/>
                          <a:cs typeface="+mn-cs"/>
                        </a:rPr>
                        <a:t>SrvFabric</a:t>
                      </a:r>
                      <a:endParaRPr lang="zh-TW" altLang="en-US" sz="1400" kern="1200" dirty="0">
                        <a:solidFill>
                          <a:schemeClr val="dk1"/>
                        </a:solidFill>
                        <a:latin typeface="+mn-lt"/>
                        <a:ea typeface="+mn-ea"/>
                        <a:cs typeface="+mn-cs"/>
                      </a:endParaRP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2</a:t>
                      </a:r>
                    </a:p>
                  </a:txBody>
                  <a:tcPr/>
                </a:tc>
                <a:tc>
                  <a:txBody>
                    <a:bodyPr/>
                    <a:lstStyle/>
                    <a:p>
                      <a:pPr lvl="0" algn="ctr" defTabSz="914102" fontAlgn="base">
                        <a:lnSpc>
                          <a:spcPct val="90000"/>
                        </a:lnSpc>
                        <a:spcBef>
                          <a:spcPct val="0"/>
                        </a:spcBef>
                        <a:spcAft>
                          <a:spcPct val="0"/>
                        </a:spcAft>
                      </a:pPr>
                      <a:r>
                        <a:rPr lang="en-US" altLang="zh-TW" sz="1400" kern="1200" dirty="0" err="1">
                          <a:solidFill>
                            <a:schemeClr val="dk1"/>
                          </a:solidFill>
                          <a:latin typeface="+mn-lt"/>
                          <a:ea typeface="+mn-ea"/>
                          <a:cs typeface="+mn-cs"/>
                        </a:rPr>
                        <a:t>OpsAlarm</a:t>
                      </a:r>
                      <a:endParaRPr lang="en-US" altLang="zh-TW" sz="1400" kern="1200" dirty="0">
                        <a:solidFill>
                          <a:schemeClr val="dk1"/>
                        </a:solidFill>
                        <a:latin typeface="+mn-lt"/>
                        <a:ea typeface="+mn-ea"/>
                        <a:cs typeface="+mn-cs"/>
                      </a:endParaRPr>
                    </a:p>
                    <a:p>
                      <a:pPr lvl="0" algn="ctr" defTabSz="914102" fontAlgn="base">
                        <a:lnSpc>
                          <a:spcPct val="90000"/>
                        </a:lnSpc>
                        <a:spcBef>
                          <a:spcPct val="0"/>
                        </a:spcBef>
                        <a:spcAft>
                          <a:spcPct val="0"/>
                        </a:spcAft>
                      </a:pPr>
                      <a:r>
                        <a:rPr lang="en-US" altLang="zh-TW" sz="1400" kern="1200" dirty="0">
                          <a:solidFill>
                            <a:schemeClr val="dk1"/>
                          </a:solidFill>
                          <a:latin typeface="+mn-lt"/>
                          <a:ea typeface="+mn-ea"/>
                          <a:cs typeface="+mn-cs"/>
                        </a:rPr>
                        <a:t>Type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Stateless</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OpsAlarm</a:t>
                      </a:r>
                      <a:endParaRPr lang="zh-TW" altLang="en-US" sz="1400" kern="1200" dirty="0">
                        <a:solidFill>
                          <a:schemeClr val="dk1"/>
                        </a:solidFill>
                        <a:latin typeface="+mn-lt"/>
                        <a:ea typeface="+mn-ea"/>
                        <a:cs typeface="+mn-cs"/>
                      </a:endParaRPr>
                    </a:p>
                  </a:txBody>
                  <a:tcPr/>
                </a:tc>
                <a:tc>
                  <a:txBody>
                    <a:bodyPr/>
                    <a:lstStyle/>
                    <a:p>
                      <a:pPr algn="ctr"/>
                      <a:r>
                        <a:rPr lang="en-US" altLang="zh-TW" sz="1400" b="1" kern="1200" dirty="0">
                          <a:solidFill>
                            <a:schemeClr val="dk1"/>
                          </a:solidFill>
                          <a:latin typeface="+mn-lt"/>
                          <a:ea typeface="+mn-ea"/>
                          <a:cs typeface="+mn-cs"/>
                        </a:rPr>
                        <a:t>Guest Executable</a:t>
                      </a:r>
                      <a:endParaRPr lang="zh-TW" altLang="en-US" sz="1400" b="1" kern="1200" dirty="0">
                        <a:solidFill>
                          <a:schemeClr val="dk1"/>
                        </a:solidFill>
                        <a:latin typeface="+mn-lt"/>
                        <a:ea typeface="+mn-ea"/>
                        <a:cs typeface="+mn-cs"/>
                      </a:endParaRPr>
                    </a:p>
                  </a:txBody>
                  <a:tcPr/>
                </a:tc>
                <a:extLst>
                  <a:ext uri="{0D108BD9-81ED-4DB2-BD59-A6C34878D82A}">
                    <a16:rowId xmlns:a16="http://schemas.microsoft.com/office/drawing/2014/main" val="916807540"/>
                  </a:ext>
                </a:extLst>
              </a:tr>
              <a:tr h="521941">
                <a:tc>
                  <a:txBody>
                    <a:bodyPr/>
                    <a:lstStyle/>
                    <a:p>
                      <a:r>
                        <a:rPr lang="en-US" altLang="zh-TW" sz="1400" kern="1200" dirty="0">
                          <a:solidFill>
                            <a:schemeClr val="dk1"/>
                          </a:solidFill>
                          <a:latin typeface="+mn-lt"/>
                          <a:ea typeface="+mn-ea"/>
                          <a:cs typeface="+mn-cs"/>
                        </a:rPr>
                        <a:t>Infra Ops</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SrvFabricType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SrvFabric</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2</a:t>
                      </a:r>
                    </a:p>
                  </a:txBody>
                  <a:tcPr/>
                </a:tc>
                <a:tc>
                  <a:txBody>
                    <a:bodyPr/>
                    <a:lstStyle/>
                    <a:p>
                      <a:pPr lvl="0" algn="ctr" defTabSz="914102" fontAlgn="base">
                        <a:lnSpc>
                          <a:spcPct val="90000"/>
                        </a:lnSpc>
                        <a:spcBef>
                          <a:spcPct val="0"/>
                        </a:spcBef>
                        <a:spcAft>
                          <a:spcPct val="0"/>
                        </a:spcAft>
                      </a:pPr>
                      <a:r>
                        <a:rPr lang="en-US" altLang="zh-TW" sz="1400" kern="1200" noProof="0" dirty="0" err="1">
                          <a:solidFill>
                            <a:schemeClr val="dk1"/>
                          </a:solidFill>
                          <a:latin typeface="+mn-lt"/>
                          <a:ea typeface="+mn-ea"/>
                          <a:cs typeface="+mn-cs"/>
                        </a:rPr>
                        <a:t>OpsInfra</a:t>
                      </a:r>
                      <a:endParaRPr lang="en-US" altLang="zh-TW" sz="1400" kern="1200" noProof="0" dirty="0">
                        <a:solidFill>
                          <a:schemeClr val="dk1"/>
                        </a:solidFill>
                        <a:latin typeface="+mn-lt"/>
                        <a:ea typeface="+mn-ea"/>
                        <a:cs typeface="+mn-cs"/>
                      </a:endParaRPr>
                    </a:p>
                    <a:p>
                      <a:pPr lvl="0" algn="ctr" defTabSz="914102" fontAlgn="base">
                        <a:lnSpc>
                          <a:spcPct val="90000"/>
                        </a:lnSpc>
                        <a:spcBef>
                          <a:spcPct val="0"/>
                        </a:spcBef>
                        <a:spcAft>
                          <a:spcPct val="0"/>
                        </a:spcAft>
                      </a:pPr>
                      <a:r>
                        <a:rPr lang="en-US" altLang="zh-TW" sz="1400" kern="1200" noProof="0" dirty="0">
                          <a:solidFill>
                            <a:schemeClr val="dk1"/>
                          </a:solidFill>
                          <a:latin typeface="+mn-lt"/>
                          <a:ea typeface="+mn-ea"/>
                          <a:cs typeface="+mn-cs"/>
                        </a:rPr>
                        <a:t>Type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Stateless</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OpsInfra</a:t>
                      </a:r>
                      <a:endParaRPr lang="zh-TW" altLang="en-US" sz="1400" kern="1200" dirty="0">
                        <a:solidFill>
                          <a:schemeClr val="dk1"/>
                        </a:solidFill>
                        <a:latin typeface="+mn-lt"/>
                        <a:ea typeface="+mn-ea"/>
                        <a:cs typeface="+mn-cs"/>
                      </a:endParaRPr>
                    </a:p>
                  </a:txBody>
                  <a:tcPr/>
                </a:tc>
                <a:tc>
                  <a:txBody>
                    <a:bodyPr/>
                    <a:lstStyle/>
                    <a:p>
                      <a:pPr algn="ctr"/>
                      <a:r>
                        <a:rPr lang="en-US" altLang="zh-TW" sz="1400" b="1" kern="1200" dirty="0">
                          <a:solidFill>
                            <a:schemeClr val="dk1"/>
                          </a:solidFill>
                          <a:latin typeface="+mn-lt"/>
                          <a:ea typeface="+mn-ea"/>
                          <a:cs typeface="+mn-cs"/>
                        </a:rPr>
                        <a:t>Guest Executable</a:t>
                      </a:r>
                      <a:endParaRPr lang="zh-TW" altLang="en-US" sz="1400" b="1" kern="1200" dirty="0">
                        <a:solidFill>
                          <a:schemeClr val="dk1"/>
                        </a:solidFill>
                        <a:latin typeface="+mn-lt"/>
                        <a:ea typeface="+mn-ea"/>
                        <a:cs typeface="+mn-cs"/>
                      </a:endParaRPr>
                    </a:p>
                  </a:txBody>
                  <a:tcPr/>
                </a:tc>
                <a:extLst>
                  <a:ext uri="{0D108BD9-81ED-4DB2-BD59-A6C34878D82A}">
                    <a16:rowId xmlns:a16="http://schemas.microsoft.com/office/drawing/2014/main" val="816006770"/>
                  </a:ext>
                </a:extLst>
              </a:tr>
              <a:tr h="692534">
                <a:tc>
                  <a:txBody>
                    <a:bodyPr/>
                    <a:lstStyle/>
                    <a:p>
                      <a:r>
                        <a:rPr lang="en-US" altLang="zh-TW" sz="1400" kern="1200" dirty="0">
                          <a:solidFill>
                            <a:schemeClr val="dk1"/>
                          </a:solidFill>
                          <a:latin typeface="+mn-lt"/>
                          <a:ea typeface="+mn-ea"/>
                          <a:cs typeface="+mn-cs"/>
                        </a:rPr>
                        <a:t>Routine Task</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SrvFabricType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SrvFabric</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1</a:t>
                      </a:r>
                      <a:endParaRPr lang="zh-TW" altLang="en-US" sz="1400" kern="1200" dirty="0">
                        <a:solidFill>
                          <a:schemeClr val="dk1"/>
                        </a:solidFill>
                        <a:latin typeface="+mn-lt"/>
                        <a:ea typeface="+mn-ea"/>
                        <a:cs typeface="+mn-cs"/>
                      </a:endParaRPr>
                    </a:p>
                  </a:txBody>
                  <a:tcPr/>
                </a:tc>
                <a:tc>
                  <a:txBody>
                    <a:bodyPr/>
                    <a:lstStyle/>
                    <a:p>
                      <a:pPr lvl="0" algn="ctr" defTabSz="914102" fontAlgn="base">
                        <a:lnSpc>
                          <a:spcPct val="90000"/>
                        </a:lnSpc>
                        <a:spcBef>
                          <a:spcPct val="0"/>
                        </a:spcBef>
                        <a:spcAft>
                          <a:spcPct val="0"/>
                        </a:spcAft>
                      </a:pPr>
                      <a:r>
                        <a:rPr lang="en-US" altLang="zh-TW" sz="1400" kern="1200" noProof="0" dirty="0" err="1">
                          <a:solidFill>
                            <a:schemeClr val="dk1"/>
                          </a:solidFill>
                          <a:latin typeface="+mn-lt"/>
                          <a:ea typeface="+mn-ea"/>
                          <a:cs typeface="+mn-cs"/>
                        </a:rPr>
                        <a:t>RoutineTask</a:t>
                      </a:r>
                      <a:endParaRPr lang="en-US" altLang="zh-TW" sz="1400" kern="1200" noProof="0" dirty="0">
                        <a:solidFill>
                          <a:schemeClr val="dk1"/>
                        </a:solidFill>
                        <a:latin typeface="+mn-lt"/>
                        <a:ea typeface="+mn-ea"/>
                        <a:cs typeface="+mn-cs"/>
                      </a:endParaRPr>
                    </a:p>
                    <a:p>
                      <a:pPr lvl="0" algn="ctr" defTabSz="914102" fontAlgn="base">
                        <a:lnSpc>
                          <a:spcPct val="90000"/>
                        </a:lnSpc>
                        <a:spcBef>
                          <a:spcPct val="0"/>
                        </a:spcBef>
                        <a:spcAft>
                          <a:spcPct val="0"/>
                        </a:spcAft>
                      </a:pPr>
                      <a:r>
                        <a:rPr lang="en-US" altLang="zh-TW" sz="1400" kern="1200" noProof="0" dirty="0" err="1">
                          <a:solidFill>
                            <a:schemeClr val="dk1"/>
                          </a:solidFill>
                          <a:latin typeface="+mn-lt"/>
                          <a:ea typeface="+mn-ea"/>
                          <a:cs typeface="+mn-cs"/>
                        </a:rPr>
                        <a:t>ActorService</a:t>
                      </a:r>
                      <a:endParaRPr lang="en-US" altLang="zh-TW" sz="1400" kern="1200" noProof="0" dirty="0">
                        <a:solidFill>
                          <a:schemeClr val="dk1"/>
                        </a:solidFill>
                        <a:latin typeface="+mn-lt"/>
                        <a:ea typeface="+mn-ea"/>
                        <a:cs typeface="+mn-cs"/>
                      </a:endParaRPr>
                    </a:p>
                    <a:p>
                      <a:pPr lvl="0" algn="ctr" defTabSz="914102" fontAlgn="base">
                        <a:lnSpc>
                          <a:spcPct val="90000"/>
                        </a:lnSpc>
                        <a:spcBef>
                          <a:spcPct val="0"/>
                        </a:spcBef>
                        <a:spcAft>
                          <a:spcPct val="0"/>
                        </a:spcAft>
                      </a:pPr>
                      <a:r>
                        <a:rPr lang="en-US" altLang="zh-TW" sz="1400" kern="1200" noProof="0" dirty="0">
                          <a:solidFill>
                            <a:schemeClr val="dk1"/>
                          </a:solidFill>
                          <a:latin typeface="+mn-lt"/>
                          <a:ea typeface="+mn-ea"/>
                          <a:cs typeface="+mn-cs"/>
                        </a:rPr>
                        <a:t>Type</a:t>
                      </a:r>
                      <a:endParaRPr lang="zh-TW" altLang="en-US" sz="1400" kern="1200" dirty="0">
                        <a:solidFill>
                          <a:schemeClr val="dk1"/>
                        </a:solidFill>
                        <a:latin typeface="+mn-lt"/>
                        <a:ea typeface="+mn-ea"/>
                        <a:cs typeface="+mn-cs"/>
                      </a:endParaRPr>
                    </a:p>
                  </a:txBody>
                  <a:tcPr/>
                </a:tc>
                <a:tc>
                  <a:txBody>
                    <a:bodyPr/>
                    <a:lstStyle/>
                    <a:p>
                      <a:pPr algn="ctr"/>
                      <a:r>
                        <a:rPr lang="en-US" altLang="zh-TW" sz="1400" b="1" kern="1200" dirty="0">
                          <a:solidFill>
                            <a:schemeClr val="dk1"/>
                          </a:solidFill>
                          <a:latin typeface="+mn-lt"/>
                          <a:ea typeface="+mn-ea"/>
                          <a:cs typeface="+mn-cs"/>
                        </a:rPr>
                        <a:t>Stateful</a:t>
                      </a:r>
                      <a:endParaRPr lang="zh-TW" altLang="en-US" sz="1400" b="1"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RoutineTask</a:t>
                      </a:r>
                      <a:endParaRPr lang="en-US" altLang="zh-TW" sz="1400" kern="1200" dirty="0">
                        <a:solidFill>
                          <a:schemeClr val="dk1"/>
                        </a:solidFill>
                        <a:latin typeface="+mn-lt"/>
                        <a:ea typeface="+mn-ea"/>
                        <a:cs typeface="+mn-cs"/>
                      </a:endParaRPr>
                    </a:p>
                    <a:p>
                      <a:pPr algn="ctr"/>
                      <a:r>
                        <a:rPr lang="en-US" altLang="zh-TW" sz="1400" kern="1200" dirty="0" err="1">
                          <a:solidFill>
                            <a:schemeClr val="dk1"/>
                          </a:solidFill>
                          <a:latin typeface="+mn-lt"/>
                          <a:ea typeface="+mn-ea"/>
                          <a:cs typeface="+mn-cs"/>
                        </a:rPr>
                        <a:t>ActorService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Reliable </a:t>
                      </a:r>
                    </a:p>
                    <a:p>
                      <a:pPr algn="ctr"/>
                      <a:r>
                        <a:rPr lang="en-US" altLang="zh-TW" sz="1400" kern="1200" dirty="0">
                          <a:solidFill>
                            <a:schemeClr val="dk1"/>
                          </a:solidFill>
                          <a:latin typeface="+mn-lt"/>
                          <a:ea typeface="+mn-ea"/>
                          <a:cs typeface="+mn-cs"/>
                        </a:rPr>
                        <a:t>Actors</a:t>
                      </a:r>
                      <a:endParaRPr lang="zh-TW" altLang="en-US" sz="1400" kern="1200" dirty="0">
                        <a:solidFill>
                          <a:schemeClr val="dk1"/>
                        </a:solidFill>
                        <a:latin typeface="+mn-lt"/>
                        <a:ea typeface="+mn-ea"/>
                        <a:cs typeface="+mn-cs"/>
                      </a:endParaRPr>
                    </a:p>
                  </a:txBody>
                  <a:tcPr/>
                </a:tc>
                <a:extLst>
                  <a:ext uri="{0D108BD9-81ED-4DB2-BD59-A6C34878D82A}">
                    <a16:rowId xmlns:a16="http://schemas.microsoft.com/office/drawing/2014/main" val="1343722885"/>
                  </a:ext>
                </a:extLst>
              </a:tr>
              <a:tr h="736858">
                <a:tc>
                  <a:txBody>
                    <a:bodyPr/>
                    <a:lstStyle/>
                    <a:p>
                      <a:r>
                        <a:rPr lang="en-US" altLang="zh-TW" sz="1400" kern="1200" dirty="0">
                          <a:solidFill>
                            <a:schemeClr val="dk1"/>
                          </a:solidFill>
                          <a:latin typeface="+mn-lt"/>
                          <a:ea typeface="+mn-ea"/>
                          <a:cs typeface="+mn-cs"/>
                        </a:rPr>
                        <a:t>IoT Hub Receiver</a:t>
                      </a:r>
                      <a:endParaRPr lang="zh-TW" altLang="en-US" sz="1400" kern="1200" dirty="0">
                        <a:solidFill>
                          <a:schemeClr val="dk1"/>
                        </a:solidFill>
                        <a:latin typeface="+mn-lt"/>
                        <a:ea typeface="+mn-ea"/>
                        <a:cs typeface="+mn-cs"/>
                      </a:endParaRPr>
                    </a:p>
                  </a:txBody>
                  <a:tcPr/>
                </a:tc>
                <a:tc>
                  <a:txBody>
                    <a:bodyPr/>
                    <a:lstStyle/>
                    <a:p>
                      <a:pPr algn="ctr"/>
                      <a:r>
                        <a:rPr lang="en-US" altLang="zh-TW" sz="1400" b="1" kern="1200" dirty="0" err="1">
                          <a:solidFill>
                            <a:schemeClr val="dk1"/>
                          </a:solidFill>
                          <a:latin typeface="+mn-lt"/>
                          <a:ea typeface="+mn-ea"/>
                          <a:cs typeface="+mn-cs"/>
                        </a:rPr>
                        <a:t>SrvFabric</a:t>
                      </a:r>
                      <a:endParaRPr lang="en-US" altLang="zh-TW" sz="1400" b="1" kern="1200" dirty="0">
                        <a:solidFill>
                          <a:schemeClr val="dk1"/>
                        </a:solidFill>
                        <a:latin typeface="+mn-lt"/>
                        <a:ea typeface="+mn-ea"/>
                        <a:cs typeface="+mn-cs"/>
                      </a:endParaRPr>
                    </a:p>
                    <a:p>
                      <a:pPr algn="ctr"/>
                      <a:r>
                        <a:rPr lang="en-US" altLang="zh-TW" sz="1400" b="1" kern="1200" dirty="0" err="1">
                          <a:solidFill>
                            <a:schemeClr val="dk1"/>
                          </a:solidFill>
                          <a:latin typeface="+mn-lt"/>
                          <a:ea typeface="+mn-ea"/>
                          <a:cs typeface="+mn-cs"/>
                        </a:rPr>
                        <a:t>IoTHubEventProcessor</a:t>
                      </a:r>
                      <a:endParaRPr lang="en-US" altLang="zh-TW" sz="1400" b="1" kern="1200" dirty="0">
                        <a:solidFill>
                          <a:schemeClr val="dk1"/>
                        </a:solidFill>
                        <a:latin typeface="+mn-lt"/>
                        <a:ea typeface="+mn-ea"/>
                        <a:cs typeface="+mn-cs"/>
                      </a:endParaRPr>
                    </a:p>
                    <a:p>
                      <a:pPr algn="ctr"/>
                      <a:r>
                        <a:rPr lang="en-US" altLang="zh-TW" sz="1400" b="1" kern="1200" dirty="0">
                          <a:solidFill>
                            <a:schemeClr val="dk1"/>
                          </a:solidFill>
                          <a:latin typeface="+mn-lt"/>
                          <a:ea typeface="+mn-ea"/>
                          <a:cs typeface="+mn-cs"/>
                        </a:rPr>
                        <a:t>Type</a:t>
                      </a:r>
                      <a:endParaRPr lang="zh-TW" altLang="en-US" sz="1400" b="1" kern="1200" dirty="0">
                        <a:solidFill>
                          <a:schemeClr val="dk1"/>
                        </a:solidFill>
                        <a:latin typeface="+mn-lt"/>
                        <a:ea typeface="+mn-ea"/>
                        <a:cs typeface="+mn-cs"/>
                      </a:endParaRPr>
                    </a:p>
                  </a:txBody>
                  <a:tcPr/>
                </a:tc>
                <a:tc>
                  <a:txBody>
                    <a:bodyPr/>
                    <a:lstStyle/>
                    <a:p>
                      <a:pPr algn="ctr"/>
                      <a:r>
                        <a:rPr lang="en-US" altLang="zh-TW" sz="1400" b="1" kern="1200" dirty="0" err="1">
                          <a:solidFill>
                            <a:schemeClr val="dk1"/>
                          </a:solidFill>
                          <a:latin typeface="+mn-lt"/>
                          <a:ea typeface="+mn-ea"/>
                          <a:cs typeface="+mn-cs"/>
                        </a:rPr>
                        <a:t>IoTHubEP_XXXX</a:t>
                      </a:r>
                      <a:endParaRPr lang="en-US" altLang="zh-TW" sz="1400" b="1" kern="1200" dirty="0">
                        <a:solidFill>
                          <a:schemeClr val="dk1"/>
                        </a:solidFill>
                        <a:latin typeface="+mn-lt"/>
                        <a:ea typeface="+mn-ea"/>
                        <a:cs typeface="+mn-cs"/>
                      </a:endParaRPr>
                    </a:p>
                    <a:p>
                      <a:pPr algn="ctr"/>
                      <a:r>
                        <a:rPr lang="en-US" altLang="zh-TW" sz="1400" b="1" kern="1200" dirty="0">
                          <a:solidFill>
                            <a:schemeClr val="dk1"/>
                          </a:solidFill>
                          <a:latin typeface="+mn-lt"/>
                          <a:ea typeface="+mn-ea"/>
                          <a:cs typeface="+mn-cs"/>
                        </a:rPr>
                        <a:t>(IoT Hub Alias)</a:t>
                      </a:r>
                      <a:endParaRPr lang="zh-TW" altLang="en-US" sz="1400" b="1" kern="1200" dirty="0">
                        <a:solidFill>
                          <a:schemeClr val="dk1"/>
                        </a:solidFill>
                        <a:latin typeface="+mn-lt"/>
                        <a:ea typeface="+mn-ea"/>
                        <a:cs typeface="+mn-cs"/>
                      </a:endParaRPr>
                    </a:p>
                    <a:p>
                      <a:pPr algn="ct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1</a:t>
                      </a:r>
                    </a:p>
                    <a:p>
                      <a:pPr algn="ctr"/>
                      <a:r>
                        <a:rPr lang="en-US" altLang="zh-TW" sz="1400" kern="1200" dirty="0">
                          <a:solidFill>
                            <a:schemeClr val="dk1"/>
                          </a:solidFill>
                          <a:latin typeface="+mn-lt"/>
                          <a:ea typeface="+mn-ea"/>
                          <a:cs typeface="+mn-cs"/>
                        </a:rPr>
                        <a:t>(Per IoT</a:t>
                      </a:r>
                      <a:r>
                        <a:rPr lang="en-US" altLang="zh-TW" sz="1400" kern="1200" baseline="0" dirty="0">
                          <a:solidFill>
                            <a:schemeClr val="dk1"/>
                          </a:solidFill>
                          <a:latin typeface="+mn-lt"/>
                          <a:ea typeface="+mn-ea"/>
                          <a:cs typeface="+mn-cs"/>
                        </a:rPr>
                        <a:t> Hub Alias</a:t>
                      </a:r>
                      <a:r>
                        <a:rPr lang="en-US" altLang="zh-TW" sz="1400" kern="1200" dirty="0">
                          <a:solidFill>
                            <a:schemeClr val="dk1"/>
                          </a:solidFill>
                          <a:latin typeface="+mn-lt"/>
                          <a:ea typeface="+mn-ea"/>
                          <a:cs typeface="+mn-cs"/>
                        </a:rPr>
                        <a:t>)</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IoTHub</a:t>
                      </a:r>
                      <a:endParaRPr lang="en-US" altLang="zh-TW" sz="1400" kern="1200" dirty="0">
                        <a:solidFill>
                          <a:schemeClr val="dk1"/>
                        </a:solidFill>
                        <a:latin typeface="+mn-lt"/>
                        <a:ea typeface="+mn-ea"/>
                        <a:cs typeface="+mn-cs"/>
                      </a:endParaRPr>
                    </a:p>
                    <a:p>
                      <a:pPr algn="ctr"/>
                      <a:r>
                        <a:rPr lang="en-US" altLang="zh-TW" sz="1400" kern="1200" dirty="0" err="1">
                          <a:solidFill>
                            <a:schemeClr val="dk1"/>
                          </a:solidFill>
                          <a:latin typeface="+mn-lt"/>
                          <a:ea typeface="+mn-ea"/>
                          <a:cs typeface="+mn-cs"/>
                        </a:rPr>
                        <a:t>EventProcessor</a:t>
                      </a:r>
                      <a:endParaRPr lang="en-US" altLang="zh-TW" sz="1400" kern="1200" dirty="0">
                        <a:solidFill>
                          <a:schemeClr val="dk1"/>
                        </a:solidFill>
                        <a:latin typeface="+mn-lt"/>
                        <a:ea typeface="+mn-ea"/>
                        <a:cs typeface="+mn-cs"/>
                      </a:endParaRPr>
                    </a:p>
                    <a:p>
                      <a:pPr algn="ctr"/>
                      <a:r>
                        <a:rPr lang="en-US" altLang="zh-TW" sz="1400" kern="1200" dirty="0">
                          <a:solidFill>
                            <a:schemeClr val="dk1"/>
                          </a:solidFill>
                          <a:latin typeface="+mn-lt"/>
                          <a:ea typeface="+mn-ea"/>
                          <a:cs typeface="+mn-cs"/>
                        </a:rPr>
                        <a:t>Type</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a:solidFill>
                            <a:schemeClr val="dk1"/>
                          </a:solidFill>
                          <a:latin typeface="+mn-lt"/>
                          <a:ea typeface="+mn-ea"/>
                          <a:cs typeface="+mn-cs"/>
                        </a:rPr>
                        <a:t>Stateless</a:t>
                      </a:r>
                      <a:endParaRPr lang="zh-TW" altLang="en-US" sz="1400" kern="1200" dirty="0">
                        <a:solidFill>
                          <a:schemeClr val="dk1"/>
                        </a:solidFill>
                        <a:latin typeface="+mn-lt"/>
                        <a:ea typeface="+mn-ea"/>
                        <a:cs typeface="+mn-cs"/>
                      </a:endParaRPr>
                    </a:p>
                  </a:txBody>
                  <a:tcPr/>
                </a:tc>
                <a:tc>
                  <a:txBody>
                    <a:bodyPr/>
                    <a:lstStyle/>
                    <a:p>
                      <a:pPr algn="ctr"/>
                      <a:r>
                        <a:rPr lang="en-US" altLang="zh-TW" sz="1400" kern="1200" dirty="0" err="1">
                          <a:solidFill>
                            <a:schemeClr val="dk1"/>
                          </a:solidFill>
                          <a:latin typeface="+mn-lt"/>
                          <a:ea typeface="+mn-ea"/>
                          <a:cs typeface="+mn-cs"/>
                        </a:rPr>
                        <a:t>IoTHub</a:t>
                      </a:r>
                      <a:endParaRPr lang="en-US" altLang="zh-TW" sz="1400" kern="1200" dirty="0">
                        <a:solidFill>
                          <a:schemeClr val="dk1"/>
                        </a:solidFill>
                        <a:latin typeface="+mn-lt"/>
                        <a:ea typeface="+mn-ea"/>
                        <a:cs typeface="+mn-cs"/>
                      </a:endParaRPr>
                    </a:p>
                    <a:p>
                      <a:pPr algn="ctr"/>
                      <a:r>
                        <a:rPr lang="en-US" altLang="zh-TW" sz="1400" kern="1200" dirty="0" err="1">
                          <a:solidFill>
                            <a:schemeClr val="dk1"/>
                          </a:solidFill>
                          <a:latin typeface="+mn-lt"/>
                          <a:ea typeface="+mn-ea"/>
                          <a:cs typeface="+mn-cs"/>
                        </a:rPr>
                        <a:t>EventProcessor</a:t>
                      </a:r>
                      <a:endParaRPr lang="zh-TW" altLang="en-US" sz="1400" kern="1200" dirty="0">
                        <a:solidFill>
                          <a:schemeClr val="dk1"/>
                        </a:solidFill>
                        <a:latin typeface="+mn-lt"/>
                        <a:ea typeface="+mn-ea"/>
                        <a:cs typeface="+mn-cs"/>
                      </a:endParaRPr>
                    </a:p>
                  </a:txBody>
                  <a:tcPr/>
                </a:tc>
                <a:tc>
                  <a:txBody>
                    <a:bodyPr/>
                    <a:lstStyle/>
                    <a:p>
                      <a:pPr algn="ctr"/>
                      <a:r>
                        <a:rPr lang="en-US" altLang="zh-TW" sz="1400" b="1" kern="1200" dirty="0">
                          <a:solidFill>
                            <a:schemeClr val="dk1"/>
                          </a:solidFill>
                          <a:latin typeface="+mn-lt"/>
                          <a:ea typeface="+mn-ea"/>
                          <a:cs typeface="+mn-cs"/>
                        </a:rPr>
                        <a:t>Guest Executable</a:t>
                      </a:r>
                      <a:endParaRPr lang="zh-TW" altLang="en-US" sz="1400" b="1" kern="1200" dirty="0">
                        <a:solidFill>
                          <a:schemeClr val="dk1"/>
                        </a:solidFill>
                        <a:latin typeface="+mn-lt"/>
                        <a:ea typeface="+mn-ea"/>
                        <a:cs typeface="+mn-cs"/>
                      </a:endParaRPr>
                    </a:p>
                  </a:txBody>
                  <a:tcPr/>
                </a:tc>
                <a:extLst>
                  <a:ext uri="{0D108BD9-81ED-4DB2-BD59-A6C34878D82A}">
                    <a16:rowId xmlns:a16="http://schemas.microsoft.com/office/drawing/2014/main" val="4132727510"/>
                  </a:ext>
                </a:extLst>
              </a:tr>
            </a:tbl>
          </a:graphicData>
        </a:graphic>
      </p:graphicFrame>
    </p:spTree>
    <p:extLst>
      <p:ext uri="{BB962C8B-B14F-4D97-AF65-F5344CB8AC3E}">
        <p14:creationId xmlns:p14="http://schemas.microsoft.com/office/powerpoint/2010/main" val="13830230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Deployment</a:t>
            </a:r>
            <a:endParaRPr lang="zh-TW" altLang="en-US" dirty="0"/>
          </a:p>
        </p:txBody>
      </p:sp>
      <p:sp>
        <p:nvSpPr>
          <p:cNvPr id="27" name="TextBox 26"/>
          <p:cNvSpPr txBox="1"/>
          <p:nvPr/>
        </p:nvSpPr>
        <p:spPr>
          <a:xfrm>
            <a:off x="5740401" y="1392295"/>
            <a:ext cx="3495686" cy="333617"/>
          </a:xfrm>
          <a:prstGeom prst="rect">
            <a:avLst/>
          </a:prstGeom>
          <a:noFill/>
        </p:spPr>
        <p:txBody>
          <a:bodyPr wrap="square">
            <a:spAutoFit/>
          </a:bodyPr>
          <a:lstStyle/>
          <a:p>
            <a:pPr defTabSz="914367">
              <a:spcAft>
                <a:spcPts val="2353"/>
              </a:spcAft>
              <a:defRPr/>
            </a:pPr>
            <a:r>
              <a:rPr lang="en-US" altLang="zh-TW" sz="1568" b="1" kern="0" dirty="0">
                <a:solidFill>
                  <a:srgbClr val="FF0000"/>
                </a:solidFill>
                <a:latin typeface="Segoe UI Light"/>
              </a:rPr>
              <a:t>Application Type</a:t>
            </a:r>
            <a:endParaRPr lang="en-US" sz="1568" b="1" kern="0" dirty="0">
              <a:solidFill>
                <a:srgbClr val="FF0000"/>
              </a:solidFill>
              <a:latin typeface="Segoe UI Light"/>
            </a:endParaRPr>
          </a:p>
        </p:txBody>
      </p:sp>
      <p:sp>
        <p:nvSpPr>
          <p:cNvPr id="28" name="Rectangle: Rounded Corners 27"/>
          <p:cNvSpPr/>
          <p:nvPr/>
        </p:nvSpPr>
        <p:spPr bwMode="auto">
          <a:xfrm>
            <a:off x="5602514" y="1715639"/>
            <a:ext cx="6081485" cy="4183511"/>
          </a:xfrm>
          <a:prstGeom prst="round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400" b="1" i="0" u="none" strike="noStrike" kern="0" cap="none" spc="0" normalizeH="0" baseline="0" noProof="0" dirty="0" err="1">
                <a:ln>
                  <a:noFill/>
                </a:ln>
                <a:solidFill>
                  <a:srgbClr val="FFFFFF"/>
                </a:solidFill>
                <a:effectLst/>
                <a:uLnTx/>
                <a:uFillTx/>
                <a:latin typeface="Segoe UI"/>
                <a:ea typeface="+mn-ea"/>
                <a:cs typeface="+mn-cs"/>
              </a:rPr>
              <a:t>SrvFabricType</a:t>
            </a:r>
            <a:endParaRPr kumimoji="0" lang="zh-TW" altLang="en-US" sz="1372"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9" name="Rectangle: Rounded Corners 28"/>
          <p:cNvSpPr/>
          <p:nvPr/>
        </p:nvSpPr>
        <p:spPr bwMode="auto">
          <a:xfrm>
            <a:off x="6002044" y="2882844"/>
            <a:ext cx="5291302" cy="2719298"/>
          </a:xfrm>
          <a:prstGeom prst="round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400" b="1" i="0" u="none" strike="noStrike" kern="0" cap="none" spc="0" normalizeH="0" baseline="0" noProof="0" dirty="0" err="1">
                <a:ln>
                  <a:noFill/>
                </a:ln>
                <a:solidFill>
                  <a:srgbClr val="FFFFFF"/>
                </a:solidFill>
                <a:effectLst/>
                <a:uLnTx/>
                <a:uFillTx/>
                <a:latin typeface="Segoe UI"/>
                <a:ea typeface="+mn-ea"/>
                <a:cs typeface="+mn-cs"/>
              </a:rPr>
              <a:t>SrvFabric</a:t>
            </a:r>
            <a:endParaRPr kumimoji="0" lang="en-US" altLang="zh-TW" sz="1400" b="1"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p:cNvSpPr/>
          <p:nvPr/>
        </p:nvSpPr>
        <p:spPr bwMode="auto">
          <a:xfrm>
            <a:off x="6148211" y="3960116"/>
            <a:ext cx="1538057" cy="1578790"/>
          </a:xfrm>
          <a:prstGeom prst="roundRect">
            <a:avLst/>
          </a:prstGeom>
          <a:solidFill>
            <a:srgbClr val="D83B0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OpsAlarm</a:t>
            </a:r>
            <a:endPar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a:t>
            </a:r>
          </a:p>
        </p:txBody>
      </p:sp>
      <p:sp>
        <p:nvSpPr>
          <p:cNvPr id="31" name="Rectangle: Rounded Corners 30"/>
          <p:cNvSpPr/>
          <p:nvPr/>
        </p:nvSpPr>
        <p:spPr bwMode="auto">
          <a:xfrm>
            <a:off x="7814683" y="3970388"/>
            <a:ext cx="1433608" cy="1568517"/>
          </a:xfrm>
          <a:prstGeom prst="roundRect">
            <a:avLst/>
          </a:prstGeom>
          <a:solidFill>
            <a:srgbClr val="B4009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OpsInfra</a:t>
            </a:r>
            <a:endPar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a:t>
            </a:r>
          </a:p>
        </p:txBody>
      </p:sp>
      <p:sp>
        <p:nvSpPr>
          <p:cNvPr id="32" name="Rectangle: Rounded Corners 31"/>
          <p:cNvSpPr/>
          <p:nvPr/>
        </p:nvSpPr>
        <p:spPr bwMode="auto">
          <a:xfrm>
            <a:off x="9323095" y="3960116"/>
            <a:ext cx="1775308" cy="1578790"/>
          </a:xfrm>
          <a:prstGeom prst="round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RoutineTask</a:t>
            </a:r>
            <a:endParaRPr kumimoji="0" lang="en-US" altLang="zh-TW"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ActorService</a:t>
            </a:r>
            <a:endParaRPr kumimoji="0" lang="en-US" altLang="zh-TW"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a:t>
            </a:r>
          </a:p>
        </p:txBody>
      </p:sp>
      <p:sp>
        <p:nvSpPr>
          <p:cNvPr id="33" name="TextBox 32"/>
          <p:cNvSpPr txBox="1"/>
          <p:nvPr/>
        </p:nvSpPr>
        <p:spPr>
          <a:xfrm>
            <a:off x="6177619" y="3641908"/>
            <a:ext cx="301729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 Type</a:t>
            </a:r>
            <a:endParaRPr lang="en-US" sz="1568" b="1" kern="0" dirty="0">
              <a:solidFill>
                <a:srgbClr val="FFC000"/>
              </a:solidFill>
              <a:latin typeface="Segoe UI Light"/>
            </a:endParaRPr>
          </a:p>
        </p:txBody>
      </p:sp>
      <p:sp>
        <p:nvSpPr>
          <p:cNvPr id="34" name="TextBox 33"/>
          <p:cNvSpPr txBox="1"/>
          <p:nvPr/>
        </p:nvSpPr>
        <p:spPr>
          <a:xfrm>
            <a:off x="6008625" y="2549228"/>
            <a:ext cx="3017297" cy="333617"/>
          </a:xfrm>
          <a:prstGeom prst="rect">
            <a:avLst/>
          </a:prstGeom>
          <a:noFill/>
        </p:spPr>
        <p:txBody>
          <a:bodyPr wrap="square">
            <a:spAutoFit/>
          </a:bodyPr>
          <a:lstStyle/>
          <a:p>
            <a:pPr defTabSz="914367">
              <a:spcAft>
                <a:spcPts val="2353"/>
              </a:spcAft>
              <a:defRPr/>
            </a:pPr>
            <a:r>
              <a:rPr lang="en-US" altLang="zh-TW" sz="1568" b="1" kern="0" dirty="0">
                <a:solidFill>
                  <a:srgbClr val="FF0000"/>
                </a:solidFill>
                <a:latin typeface="Segoe UI Light"/>
              </a:rPr>
              <a:t>Application</a:t>
            </a:r>
            <a:endParaRPr lang="en-US" sz="1568" b="1" kern="0" dirty="0">
              <a:solidFill>
                <a:srgbClr val="FF0000"/>
              </a:solidFill>
              <a:latin typeface="Segoe UI Light"/>
            </a:endParaRPr>
          </a:p>
        </p:txBody>
      </p:sp>
      <p:sp>
        <p:nvSpPr>
          <p:cNvPr id="35" name="Hexagon 34"/>
          <p:cNvSpPr/>
          <p:nvPr/>
        </p:nvSpPr>
        <p:spPr bwMode="auto">
          <a:xfrm>
            <a:off x="6256839" y="4821363"/>
            <a:ext cx="1266058" cy="533578"/>
          </a:xfrm>
          <a:prstGeom prst="hexagon">
            <a:avLst/>
          </a:prstGeom>
          <a:solidFill>
            <a:srgbClr val="D83B01">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OpsAlrm</a:t>
            </a:r>
            <a:endParaRPr kumimoji="0" lang="zh-TW" alt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9414297" y="4810916"/>
            <a:ext cx="1592903" cy="623061"/>
          </a:xfrm>
          <a:prstGeom prst="hexagon">
            <a:avLst/>
          </a:prstGeom>
          <a:solidFill>
            <a:srgbClr val="5C2D91">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RoutineTask</a:t>
            </a:r>
            <a:endParaRPr kumimoji="0" lang="en-US" altLang="zh-TW"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ActorService</a:t>
            </a:r>
            <a:endParaRPr kumimoji="0" lang="zh-TW" alt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7901884" y="4821363"/>
            <a:ext cx="1254506" cy="558497"/>
          </a:xfrm>
          <a:prstGeom prst="hexagon">
            <a:avLst/>
          </a:prstGeom>
          <a:solidFill>
            <a:srgbClr val="B4009E">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OpsInfra</a:t>
            </a:r>
            <a:endParaRPr kumimoji="0" lang="zh-TW" alt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p:cNvSpPr txBox="1"/>
          <p:nvPr/>
        </p:nvSpPr>
        <p:spPr>
          <a:xfrm>
            <a:off x="6241827" y="4552370"/>
            <a:ext cx="89596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a:t>
            </a:r>
            <a:endParaRPr lang="en-US" sz="1568" b="1" kern="0" dirty="0">
              <a:solidFill>
                <a:srgbClr val="FFC000"/>
              </a:solidFill>
              <a:latin typeface="Segoe UI Light"/>
            </a:endParaRPr>
          </a:p>
        </p:txBody>
      </p:sp>
      <p:sp>
        <p:nvSpPr>
          <p:cNvPr id="39" name="TextBox 38"/>
          <p:cNvSpPr txBox="1"/>
          <p:nvPr/>
        </p:nvSpPr>
        <p:spPr>
          <a:xfrm>
            <a:off x="963289" y="1382022"/>
            <a:ext cx="3495686" cy="333617"/>
          </a:xfrm>
          <a:prstGeom prst="rect">
            <a:avLst/>
          </a:prstGeom>
          <a:noFill/>
        </p:spPr>
        <p:txBody>
          <a:bodyPr wrap="square">
            <a:spAutoFit/>
          </a:bodyPr>
          <a:lstStyle/>
          <a:p>
            <a:pPr defTabSz="914367">
              <a:spcAft>
                <a:spcPts val="2353"/>
              </a:spcAft>
              <a:defRPr/>
            </a:pPr>
            <a:r>
              <a:rPr lang="en-US" altLang="zh-TW" sz="1568" b="1" kern="0" dirty="0">
                <a:solidFill>
                  <a:srgbClr val="FF0000"/>
                </a:solidFill>
                <a:latin typeface="Segoe UI Light"/>
              </a:rPr>
              <a:t>Application Type</a:t>
            </a:r>
            <a:endParaRPr lang="en-US" sz="1568" b="1" kern="0" dirty="0">
              <a:solidFill>
                <a:srgbClr val="FF0000"/>
              </a:solidFill>
              <a:latin typeface="Segoe UI Light"/>
            </a:endParaRPr>
          </a:p>
        </p:txBody>
      </p:sp>
      <p:sp>
        <p:nvSpPr>
          <p:cNvPr id="40" name="Rectangle: Rounded Corners 39"/>
          <p:cNvSpPr/>
          <p:nvPr/>
        </p:nvSpPr>
        <p:spPr bwMode="auto">
          <a:xfrm>
            <a:off x="963289" y="1715639"/>
            <a:ext cx="4392009" cy="4183511"/>
          </a:xfrm>
          <a:prstGeom prst="round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400" b="1" i="0" u="none" strike="noStrike" kern="0" cap="none" spc="0" normalizeH="0" baseline="0" noProof="0" dirty="0" err="1">
                <a:ln>
                  <a:noFill/>
                </a:ln>
                <a:solidFill>
                  <a:srgbClr val="FFFFFF"/>
                </a:solidFill>
                <a:effectLst/>
                <a:uLnTx/>
                <a:uFillTx/>
                <a:latin typeface="Segoe UI"/>
                <a:ea typeface="+mn-ea"/>
                <a:cs typeface="+mn-cs"/>
              </a:rPr>
              <a:t>SrvFabricIoTHubEventProcessorType</a:t>
            </a:r>
            <a:endParaRPr kumimoji="0" lang="zh-TW" altLang="en-US" sz="1372"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p:cNvSpPr/>
          <p:nvPr/>
        </p:nvSpPr>
        <p:spPr bwMode="auto">
          <a:xfrm>
            <a:off x="1399714" y="2875970"/>
            <a:ext cx="3239849" cy="2726172"/>
          </a:xfrm>
          <a:prstGeom prst="round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400" b="1" i="0" u="none" strike="noStrike" kern="0" cap="none" spc="0" normalizeH="0" baseline="0" noProof="0" dirty="0" err="1">
                <a:ln>
                  <a:noFill/>
                </a:ln>
                <a:solidFill>
                  <a:srgbClr val="FFFFFF"/>
                </a:solidFill>
                <a:effectLst/>
                <a:uLnTx/>
                <a:uFillTx/>
                <a:latin typeface="Segoe UI"/>
                <a:ea typeface="+mn-ea"/>
                <a:cs typeface="+mn-cs"/>
              </a:rPr>
              <a:t>IoTHubEP_XXXX</a:t>
            </a:r>
            <a:r>
              <a:rPr kumimoji="0" lang="en-US" altLang="zh-TW" sz="1400" b="1" i="0" u="none" strike="noStrike" kern="0" cap="none" spc="0" normalizeH="0" baseline="0" noProof="0" dirty="0">
                <a:ln>
                  <a:noFill/>
                </a:ln>
                <a:solidFill>
                  <a:srgbClr val="FFFFFF"/>
                </a:solidFill>
                <a:effectLst/>
                <a:uLnTx/>
                <a:uFillTx/>
                <a:latin typeface="Segoe UI"/>
                <a:ea typeface="+mn-ea"/>
                <a:cs typeface="+mn-cs"/>
              </a:rPr>
              <a:t>(IoT Hub Alias) </a:t>
            </a: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1702595" y="3963515"/>
            <a:ext cx="2651385" cy="1575391"/>
          </a:xfrm>
          <a:prstGeom prst="round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IoTHubEventProcessorType</a:t>
            </a:r>
            <a:endPar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p:cNvSpPr txBox="1"/>
          <p:nvPr/>
        </p:nvSpPr>
        <p:spPr>
          <a:xfrm>
            <a:off x="1702596" y="3626500"/>
            <a:ext cx="301729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 Type</a:t>
            </a:r>
            <a:endParaRPr lang="en-US" sz="1568" b="1" kern="0" dirty="0">
              <a:solidFill>
                <a:srgbClr val="FFC000"/>
              </a:solidFill>
              <a:latin typeface="Segoe UI Light"/>
            </a:endParaRPr>
          </a:p>
        </p:txBody>
      </p:sp>
      <p:sp>
        <p:nvSpPr>
          <p:cNvPr id="44" name="TextBox 43"/>
          <p:cNvSpPr txBox="1"/>
          <p:nvPr/>
        </p:nvSpPr>
        <p:spPr>
          <a:xfrm>
            <a:off x="1406295" y="2549228"/>
            <a:ext cx="3017297" cy="333617"/>
          </a:xfrm>
          <a:prstGeom prst="rect">
            <a:avLst/>
          </a:prstGeom>
          <a:noFill/>
        </p:spPr>
        <p:txBody>
          <a:bodyPr wrap="square">
            <a:spAutoFit/>
          </a:bodyPr>
          <a:lstStyle/>
          <a:p>
            <a:pPr defTabSz="914367">
              <a:spcAft>
                <a:spcPts val="2353"/>
              </a:spcAft>
              <a:defRPr/>
            </a:pPr>
            <a:r>
              <a:rPr lang="en-US" altLang="zh-TW" sz="1568" b="1" kern="0" dirty="0">
                <a:solidFill>
                  <a:srgbClr val="FF0000"/>
                </a:solidFill>
                <a:latin typeface="Segoe UI Light"/>
              </a:rPr>
              <a:t>Application</a:t>
            </a:r>
            <a:endParaRPr lang="en-US" sz="1568" b="1" kern="0" dirty="0">
              <a:solidFill>
                <a:srgbClr val="FF0000"/>
              </a:solidFill>
              <a:latin typeface="Segoe UI Light"/>
            </a:endParaRPr>
          </a:p>
        </p:txBody>
      </p:sp>
      <p:sp>
        <p:nvSpPr>
          <p:cNvPr id="45" name="Hexagon 44"/>
          <p:cNvSpPr/>
          <p:nvPr/>
        </p:nvSpPr>
        <p:spPr bwMode="auto">
          <a:xfrm>
            <a:off x="1811223" y="4821362"/>
            <a:ext cx="2404873" cy="582449"/>
          </a:xfrm>
          <a:prstGeom prst="hexagon">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solidFill>
                  <a:srgbClr val="FFFFFF"/>
                </a:solidFill>
                <a:effectLst/>
                <a:uLnTx/>
                <a:uFillTx/>
                <a:latin typeface="Segoe UI"/>
                <a:ea typeface="+mn-ea"/>
                <a:cs typeface="+mn-cs"/>
              </a:rPr>
              <a:t>IoTHub</a:t>
            </a:r>
            <a:endParaRPr kumimoji="0" lang="en-US" altLang="zh-TW" sz="12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200" b="0" i="0" u="none" strike="noStrike" kern="0" cap="none" spc="0" normalizeH="0" baseline="0" noProof="0" dirty="0" err="1">
                <a:ln>
                  <a:noFill/>
                </a:ln>
                <a:solidFill>
                  <a:srgbClr val="FFFFFF"/>
                </a:solidFill>
                <a:effectLst/>
                <a:uLnTx/>
                <a:uFillTx/>
                <a:latin typeface="Segoe UI"/>
                <a:ea typeface="+mn-ea"/>
                <a:cs typeface="+mn-cs"/>
              </a:rPr>
              <a:t>EventProcessor</a:t>
            </a:r>
            <a:endParaRPr kumimoji="0" lang="zh-TW" alt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Box 45"/>
          <p:cNvSpPr txBox="1"/>
          <p:nvPr/>
        </p:nvSpPr>
        <p:spPr>
          <a:xfrm>
            <a:off x="1796212" y="4533500"/>
            <a:ext cx="89596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a:t>
            </a:r>
            <a:endParaRPr lang="en-US" sz="1568" b="1" kern="0" dirty="0">
              <a:solidFill>
                <a:srgbClr val="FFC000"/>
              </a:solidFill>
              <a:latin typeface="Segoe UI Light"/>
            </a:endParaRPr>
          </a:p>
        </p:txBody>
      </p:sp>
      <p:sp>
        <p:nvSpPr>
          <p:cNvPr id="2" name="Rectangle: Folded Corner 1"/>
          <p:cNvSpPr/>
          <p:nvPr/>
        </p:nvSpPr>
        <p:spPr bwMode="auto">
          <a:xfrm>
            <a:off x="847725" y="6148558"/>
            <a:ext cx="2919283" cy="609943"/>
          </a:xfrm>
          <a:prstGeom prst="foldedCorner">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b="1" dirty="0">
                <a:gradFill>
                  <a:gsLst>
                    <a:gs pos="1250">
                      <a:srgbClr val="505050"/>
                    </a:gs>
                    <a:gs pos="100000">
                      <a:srgbClr val="505050"/>
                    </a:gs>
                  </a:gsLst>
                  <a:lin ang="5400000" scaled="0"/>
                </a:gradFill>
                <a:latin typeface="Segoe UI Light"/>
              </a:rPr>
              <a:t>ServiceManifest.xml</a:t>
            </a:r>
          </a:p>
        </p:txBody>
      </p:sp>
      <p:sp>
        <p:nvSpPr>
          <p:cNvPr id="26" name="Rectangle: Folded Corner 25"/>
          <p:cNvSpPr/>
          <p:nvPr/>
        </p:nvSpPr>
        <p:spPr bwMode="auto">
          <a:xfrm>
            <a:off x="8209939" y="646117"/>
            <a:ext cx="3474059" cy="492316"/>
          </a:xfrm>
          <a:prstGeom prst="foldedCorner">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b="1" dirty="0">
                <a:solidFill>
                  <a:schemeClr val="bg1"/>
                </a:solidFill>
                <a:latin typeface="Segoe UI Light"/>
              </a:rPr>
              <a:t>ApplicationManifest.xml</a:t>
            </a:r>
          </a:p>
        </p:txBody>
      </p:sp>
      <p:sp>
        <p:nvSpPr>
          <p:cNvPr id="3" name="Rectangle 2"/>
          <p:cNvSpPr/>
          <p:nvPr/>
        </p:nvSpPr>
        <p:spPr bwMode="auto">
          <a:xfrm>
            <a:off x="1539225" y="3626500"/>
            <a:ext cx="2972160" cy="2077279"/>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6066971" y="3626499"/>
            <a:ext cx="5123544" cy="2077279"/>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47725" y="1382023"/>
            <a:ext cx="4509486" cy="46328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5611293" y="1388550"/>
            <a:ext cx="6072705" cy="46328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18"/>
          <p:cNvCxnSpPr>
            <a:stCxn id="2" idx="0"/>
            <a:endCxn id="3" idx="2"/>
          </p:cNvCxnSpPr>
          <p:nvPr/>
        </p:nvCxnSpPr>
        <p:spPr>
          <a:xfrm flipV="1">
            <a:off x="2307367" y="5703779"/>
            <a:ext cx="717938" cy="444779"/>
          </a:xfrm>
          <a:prstGeom prst="straightConnector1">
            <a:avLst/>
          </a:prstGeom>
          <a:ln w="38100">
            <a:solidFill>
              <a:srgbClr val="FFC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7" idx="2"/>
          </p:cNvCxnSpPr>
          <p:nvPr/>
        </p:nvCxnSpPr>
        <p:spPr>
          <a:xfrm flipV="1">
            <a:off x="2305454" y="5703778"/>
            <a:ext cx="6323289" cy="444781"/>
          </a:xfrm>
          <a:prstGeom prst="straightConnector1">
            <a:avLst/>
          </a:prstGeom>
          <a:ln w="38100">
            <a:solidFill>
              <a:srgbClr val="FFC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6" idx="2"/>
          </p:cNvCxnSpPr>
          <p:nvPr/>
        </p:nvCxnSpPr>
        <p:spPr>
          <a:xfrm flipH="1">
            <a:off x="2914943" y="1138433"/>
            <a:ext cx="7032026" cy="243589"/>
          </a:xfrm>
          <a:prstGeom prst="straightConnector1">
            <a:avLst/>
          </a:prstGeom>
          <a:ln w="3810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50" idx="0"/>
          </p:cNvCxnSpPr>
          <p:nvPr/>
        </p:nvCxnSpPr>
        <p:spPr>
          <a:xfrm flipH="1">
            <a:off x="8647646" y="1164600"/>
            <a:ext cx="1439329" cy="223950"/>
          </a:xfrm>
          <a:prstGeom prst="straightConnector1">
            <a:avLst/>
          </a:prstGeom>
          <a:ln w="3810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911263" y="4552370"/>
            <a:ext cx="89596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a:t>
            </a:r>
            <a:endParaRPr lang="en-US" sz="1568" b="1" kern="0" dirty="0">
              <a:solidFill>
                <a:srgbClr val="FFC000"/>
              </a:solidFill>
              <a:latin typeface="Segoe UI Light"/>
            </a:endParaRPr>
          </a:p>
        </p:txBody>
      </p:sp>
      <p:sp>
        <p:nvSpPr>
          <p:cNvPr id="61" name="TextBox 60"/>
          <p:cNvSpPr txBox="1"/>
          <p:nvPr/>
        </p:nvSpPr>
        <p:spPr>
          <a:xfrm>
            <a:off x="9394230" y="4552370"/>
            <a:ext cx="895967" cy="333617"/>
          </a:xfrm>
          <a:prstGeom prst="rect">
            <a:avLst/>
          </a:prstGeom>
          <a:noFill/>
        </p:spPr>
        <p:txBody>
          <a:bodyPr wrap="square">
            <a:spAutoFit/>
          </a:bodyPr>
          <a:lstStyle/>
          <a:p>
            <a:pPr defTabSz="914367">
              <a:spcAft>
                <a:spcPts val="2353"/>
              </a:spcAft>
              <a:defRPr/>
            </a:pPr>
            <a:r>
              <a:rPr lang="en-US" altLang="zh-TW" sz="1568" b="1" kern="0" dirty="0">
                <a:solidFill>
                  <a:srgbClr val="FFC000"/>
                </a:solidFill>
                <a:latin typeface="Segoe UI Light"/>
              </a:rPr>
              <a:t>Service</a:t>
            </a:r>
            <a:endParaRPr lang="en-US" sz="1568" b="1" kern="0" dirty="0">
              <a:solidFill>
                <a:srgbClr val="FFC000"/>
              </a:solidFill>
              <a:latin typeface="Segoe UI Light"/>
            </a:endParaRPr>
          </a:p>
        </p:txBody>
      </p:sp>
    </p:spTree>
    <p:extLst>
      <p:ext uri="{BB962C8B-B14F-4D97-AF65-F5344CB8AC3E}">
        <p14:creationId xmlns:p14="http://schemas.microsoft.com/office/powerpoint/2010/main" val="307288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1" grpId="0" animBg="1"/>
      <p:bldP spid="32" grpId="0" animBg="1"/>
      <p:bldP spid="33" grpId="0"/>
      <p:bldP spid="34" grpId="0"/>
      <p:bldP spid="35" grpId="0" animBg="1"/>
      <p:bldP spid="36" grpId="0" animBg="1"/>
      <p:bldP spid="37" grpId="0" animBg="1"/>
      <p:bldP spid="38" grpId="0"/>
      <p:bldP spid="39" grpId="0"/>
      <p:bldP spid="40" grpId="0" animBg="1"/>
      <p:bldP spid="41" grpId="0" animBg="1"/>
      <p:bldP spid="42" grpId="0" animBg="1"/>
      <p:bldP spid="43" grpId="0"/>
      <p:bldP spid="44" grpId="0"/>
      <p:bldP spid="45" grpId="0" animBg="1"/>
      <p:bldP spid="46" grpId="0"/>
      <p:bldP spid="2" grpId="0" animBg="1"/>
      <p:bldP spid="26" grpId="0" animBg="1"/>
      <p:bldP spid="3" grpId="0" animBg="1"/>
      <p:bldP spid="47" grpId="0" animBg="1"/>
      <p:bldP spid="49" grpId="0" animBg="1"/>
      <p:bldP spid="50"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277DFF"/>
      </a:hlink>
      <a:folHlink>
        <a:srgbClr val="00317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4.xml><?xml version="1.0" encoding="utf-8"?>
<a:theme xmlns:a="http://schemas.openxmlformats.org/drawingml/2006/main" name="Jeffrey Richter">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effrey Richter PPT Template.potx" id="{0EC3B29B-1691-4021-B91F-DD4F9F467C43}" vid="{219876D6-05DE-4F5A-B736-86EA333E6746}"/>
    </a:ext>
  </a:extLst>
</a:theme>
</file>

<file path=ppt/theme/theme15.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D13A5-7164-4636-869F-ABAA0D6EE06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d43041c-b26d-434e-9e55-1cfb9192bf3d"/>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32026D4-7D95-443D-84BA-AEA6EA42EA13}"/>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11681</TotalTime>
  <Words>1215</Words>
  <Application>Microsoft Office PowerPoint</Application>
  <PresentationFormat>Widescreen</PresentationFormat>
  <Paragraphs>269</Paragraphs>
  <Slides>22</Slides>
  <Notes>21</Notes>
  <HiddenSlides>0</HiddenSlides>
  <MMClips>0</MMClips>
  <ScaleCrop>false</ScaleCrop>
  <HeadingPairs>
    <vt:vector size="8" baseType="variant">
      <vt:variant>
        <vt:lpstr>Fonts Used</vt:lpstr>
      </vt:variant>
      <vt:variant>
        <vt:i4>15</vt:i4>
      </vt:variant>
      <vt:variant>
        <vt:lpstr>Theme</vt:lpstr>
      </vt:variant>
      <vt:variant>
        <vt:i4>15</vt:i4>
      </vt:variant>
      <vt:variant>
        <vt:lpstr>Embedded OLE Servers</vt:lpstr>
      </vt:variant>
      <vt:variant>
        <vt:i4>1</vt:i4>
      </vt:variant>
      <vt:variant>
        <vt:lpstr>Slide Titles</vt:lpstr>
      </vt:variant>
      <vt:variant>
        <vt:i4>22</vt:i4>
      </vt:variant>
    </vt:vector>
  </HeadingPairs>
  <TitlesOfParts>
    <vt:vector size="53" baseType="lpstr">
      <vt:lpstr>Avenir LT Pro 45 Book</vt:lpstr>
      <vt:lpstr>ＭＳ Ｐゴシック</vt:lpstr>
      <vt:lpstr>ＭＳ Ｐゴシック</vt:lpstr>
      <vt:lpstr>Segoe Pro</vt:lpstr>
      <vt:lpstr>Segoe Pro Light</vt:lpstr>
      <vt:lpstr>新細明體</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COLOR TEMPLATE</vt:lpstr>
      <vt:lpstr>Jeffrey Richter</vt:lpstr>
      <vt:lpstr>WHITE TEMPLATE</vt:lpstr>
      <vt:lpstr>think-cell Slide</vt:lpstr>
      <vt:lpstr>Connected Device Studio Deploy Back-end Services to Azure Service Fabric</vt:lpstr>
      <vt:lpstr>Architecture</vt:lpstr>
      <vt:lpstr>Service Fabric: A Microservices Platform</vt:lpstr>
      <vt:lpstr>PowerPoint Presentation</vt:lpstr>
      <vt:lpstr>Application Concepts</vt:lpstr>
      <vt:lpstr>Stateless and Stateful in Service Fabric</vt:lpstr>
      <vt:lpstr>Application Concepts</vt:lpstr>
      <vt:lpstr>Services we deployed in Connected Device Studio</vt:lpstr>
      <vt:lpstr>Deployment</vt:lpstr>
      <vt:lpstr>IoT Hub Event Processor App Pkg Dir &amp; File</vt:lpstr>
      <vt:lpstr>IoT Hub Event Processor’s ApplicationManifest.xml</vt:lpstr>
      <vt:lpstr>IoT Hub Event Processor’s ServiceManifest.xml</vt:lpstr>
      <vt:lpstr>Service Fabric App Pkg Dir &amp; File</vt:lpstr>
      <vt:lpstr>PowerPoint Presentation</vt:lpstr>
      <vt:lpstr>PowerPoint Presentation</vt:lpstr>
      <vt:lpstr>Service Fabric Explorer</vt:lpstr>
      <vt:lpstr>PowerPoint Presentation</vt:lpstr>
      <vt:lpstr>PowerPoint Presentation</vt:lpstr>
      <vt:lpstr>PowerPoint Presentation</vt:lpstr>
      <vt:lpstr>Upgrading a Named Application</vt:lpstr>
      <vt:lpstr>Updating Your App’s Service’s Code</vt:lpstr>
      <vt:lpstr>Upgrade Domains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Walker Lin (ManpowerGroup Taiwan)</cp:lastModifiedBy>
  <cp:revision>635</cp:revision>
  <dcterms:created xsi:type="dcterms:W3CDTF">2016-10-18T07:42:08Z</dcterms:created>
  <dcterms:modified xsi:type="dcterms:W3CDTF">2017-06-13T11:07:20Z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